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sldIdLst>
    <p:sldId id="256" r:id="rId2"/>
    <p:sldId id="257" r:id="rId3"/>
    <p:sldId id="258" r:id="rId4"/>
    <p:sldId id="259" r:id="rId5"/>
    <p:sldId id="260" r:id="rId6"/>
    <p:sldId id="261" r:id="rId7"/>
    <p:sldId id="262" r:id="rId8"/>
    <p:sldId id="270" r:id="rId9"/>
    <p:sldId id="263" r:id="rId10"/>
    <p:sldId id="264" r:id="rId11"/>
    <p:sldId id="274" r:id="rId12"/>
    <p:sldId id="272" r:id="rId13"/>
    <p:sldId id="278" r:id="rId14"/>
    <p:sldId id="273" r:id="rId15"/>
    <p:sldId id="265" r:id="rId16"/>
    <p:sldId id="266" r:id="rId17"/>
    <p:sldId id="267" r:id="rId18"/>
    <p:sldId id="268" r:id="rId19"/>
    <p:sldId id="269" r:id="rId20"/>
    <p:sldId id="271" r:id="rId21"/>
    <p:sldId id="275" r:id="rId22"/>
    <p:sldId id="276" r:id="rId23"/>
    <p:sldId id="277" r:id="rId24"/>
    <p:sldId id="279" r:id="rId25"/>
    <p:sldId id="280" r:id="rId26"/>
    <p:sldId id="281" r:id="rId27"/>
    <p:sldId id="282" r:id="rId28"/>
    <p:sldId id="283" r:id="rId29"/>
    <p:sldId id="284" r:id="rId30"/>
    <p:sldId id="285" r:id="rId31"/>
    <p:sldId id="295" r:id="rId32"/>
    <p:sldId id="296" r:id="rId33"/>
    <p:sldId id="297" r:id="rId34"/>
    <p:sldId id="298" r:id="rId35"/>
    <p:sldId id="286" r:id="rId36"/>
    <p:sldId id="287" r:id="rId37"/>
    <p:sldId id="288" r:id="rId38"/>
    <p:sldId id="289" r:id="rId39"/>
    <p:sldId id="290" r:id="rId40"/>
    <p:sldId id="291" r:id="rId41"/>
    <p:sldId id="292" r:id="rId42"/>
    <p:sldId id="293" r:id="rId43"/>
    <p:sldId id="29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830"/>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D7438-C91E-411F-ACE8-1F6A644B70C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E37C967-05BC-4C54-95CD-7C343798A889}">
      <dgm:prSet/>
      <dgm:spPr/>
      <dgm:t>
        <a:bodyPr/>
        <a:lstStyle/>
        <a:p>
          <a:r>
            <a:rPr lang="en-SG"/>
            <a:t>DataQuality Check </a:t>
          </a:r>
          <a:endParaRPr lang="en-US"/>
        </a:p>
      </dgm:t>
    </dgm:pt>
    <dgm:pt modelId="{5E1E1A39-116E-45D2-A198-C202CA8915FC}" type="parTrans" cxnId="{A50A2251-B067-480C-94FB-5AE197E09621}">
      <dgm:prSet/>
      <dgm:spPr/>
      <dgm:t>
        <a:bodyPr/>
        <a:lstStyle/>
        <a:p>
          <a:endParaRPr lang="en-US"/>
        </a:p>
      </dgm:t>
    </dgm:pt>
    <dgm:pt modelId="{E925A17B-C833-45FE-9502-302BE0377C46}" type="sibTrans" cxnId="{A50A2251-B067-480C-94FB-5AE197E09621}">
      <dgm:prSet/>
      <dgm:spPr/>
      <dgm:t>
        <a:bodyPr/>
        <a:lstStyle/>
        <a:p>
          <a:endParaRPr lang="en-US"/>
        </a:p>
      </dgm:t>
    </dgm:pt>
    <dgm:pt modelId="{CD8C41E0-619A-4C4B-AF1C-8723DE2FC3BE}">
      <dgm:prSet/>
      <dgm:spPr/>
      <dgm:t>
        <a:bodyPr/>
        <a:lstStyle/>
        <a:p>
          <a:r>
            <a:rPr lang="en-US" dirty="0"/>
            <a:t>Descriptive</a:t>
          </a:r>
          <a:r>
            <a:rPr lang="en-US" baseline="0" dirty="0"/>
            <a:t> Analysis</a:t>
          </a:r>
          <a:endParaRPr lang="en-US" dirty="0"/>
        </a:p>
      </dgm:t>
    </dgm:pt>
    <dgm:pt modelId="{52DAD1DB-A285-4BE1-8148-C706A352A6AD}" type="parTrans" cxnId="{6C1CE8D9-7D8B-4770-8247-099EC60EC5F4}">
      <dgm:prSet/>
      <dgm:spPr/>
      <dgm:t>
        <a:bodyPr/>
        <a:lstStyle/>
        <a:p>
          <a:endParaRPr lang="en-US"/>
        </a:p>
      </dgm:t>
    </dgm:pt>
    <dgm:pt modelId="{189A8501-7EBF-476B-BC9D-95A50E5820B0}" type="sibTrans" cxnId="{6C1CE8D9-7D8B-4770-8247-099EC60EC5F4}">
      <dgm:prSet/>
      <dgm:spPr/>
      <dgm:t>
        <a:bodyPr/>
        <a:lstStyle/>
        <a:p>
          <a:endParaRPr lang="en-US"/>
        </a:p>
      </dgm:t>
    </dgm:pt>
    <dgm:pt modelId="{AA28E101-FF9E-4B64-A980-C41621297050}">
      <dgm:prSet/>
      <dgm:spPr/>
      <dgm:t>
        <a:bodyPr/>
        <a:lstStyle/>
        <a:p>
          <a:r>
            <a:rPr lang="en-SG"/>
            <a:t>Dependent Variable Analysis </a:t>
          </a:r>
          <a:endParaRPr lang="en-US"/>
        </a:p>
      </dgm:t>
    </dgm:pt>
    <dgm:pt modelId="{25B4199A-3EF4-490A-A42A-5311AA1D7831}" type="parTrans" cxnId="{CB2C3C60-43E6-4DBD-B3CC-83CBB410A785}">
      <dgm:prSet/>
      <dgm:spPr/>
      <dgm:t>
        <a:bodyPr/>
        <a:lstStyle/>
        <a:p>
          <a:endParaRPr lang="en-US"/>
        </a:p>
      </dgm:t>
    </dgm:pt>
    <dgm:pt modelId="{55B8FE50-B93B-4F8B-82F9-77772CD32638}" type="sibTrans" cxnId="{CB2C3C60-43E6-4DBD-B3CC-83CBB410A785}">
      <dgm:prSet/>
      <dgm:spPr/>
      <dgm:t>
        <a:bodyPr/>
        <a:lstStyle/>
        <a:p>
          <a:endParaRPr lang="en-US"/>
        </a:p>
      </dgm:t>
    </dgm:pt>
    <dgm:pt modelId="{38DF4CDA-74FC-4DB2-A3B3-69E8C5352006}">
      <dgm:prSet/>
      <dgm:spPr/>
      <dgm:t>
        <a:bodyPr/>
        <a:lstStyle/>
        <a:p>
          <a:r>
            <a:rPr lang="en-SG"/>
            <a:t>Univariate Analysis</a:t>
          </a:r>
          <a:endParaRPr lang="en-US"/>
        </a:p>
      </dgm:t>
    </dgm:pt>
    <dgm:pt modelId="{BC466B5F-B97E-4400-9F02-6188610ABA54}" type="parTrans" cxnId="{17BEEA83-7D72-4EC0-B95A-D2933A6BFE87}">
      <dgm:prSet/>
      <dgm:spPr/>
      <dgm:t>
        <a:bodyPr/>
        <a:lstStyle/>
        <a:p>
          <a:endParaRPr lang="en-US"/>
        </a:p>
      </dgm:t>
    </dgm:pt>
    <dgm:pt modelId="{F1C2F962-6E7E-427D-B57E-33D58EC2D368}" type="sibTrans" cxnId="{17BEEA83-7D72-4EC0-B95A-D2933A6BFE87}">
      <dgm:prSet/>
      <dgm:spPr/>
      <dgm:t>
        <a:bodyPr/>
        <a:lstStyle/>
        <a:p>
          <a:endParaRPr lang="en-US"/>
        </a:p>
      </dgm:t>
    </dgm:pt>
    <dgm:pt modelId="{B0C8DCB3-0095-49D0-85FC-F44F3B300971}">
      <dgm:prSet/>
      <dgm:spPr/>
      <dgm:t>
        <a:bodyPr/>
        <a:lstStyle/>
        <a:p>
          <a:r>
            <a:rPr lang="en-SG"/>
            <a:t>Bivariate Analysis</a:t>
          </a:r>
          <a:endParaRPr lang="en-US"/>
        </a:p>
      </dgm:t>
    </dgm:pt>
    <dgm:pt modelId="{173481B4-B01E-4BAA-993C-D097660F0CBD}" type="parTrans" cxnId="{D07085FF-EB7A-4A43-90D3-EF8E863D03ED}">
      <dgm:prSet/>
      <dgm:spPr/>
      <dgm:t>
        <a:bodyPr/>
        <a:lstStyle/>
        <a:p>
          <a:endParaRPr lang="en-US"/>
        </a:p>
      </dgm:t>
    </dgm:pt>
    <dgm:pt modelId="{25E69FD0-B9AE-4A17-AD52-9396E6B0FA31}" type="sibTrans" cxnId="{D07085FF-EB7A-4A43-90D3-EF8E863D03ED}">
      <dgm:prSet/>
      <dgm:spPr/>
      <dgm:t>
        <a:bodyPr/>
        <a:lstStyle/>
        <a:p>
          <a:endParaRPr lang="en-US"/>
        </a:p>
      </dgm:t>
    </dgm:pt>
    <dgm:pt modelId="{EA83D670-0D76-42D1-B80B-7A8B29487949}">
      <dgm:prSet/>
      <dgm:spPr/>
      <dgm:t>
        <a:bodyPr/>
        <a:lstStyle/>
        <a:p>
          <a:r>
            <a:rPr lang="en-SG"/>
            <a:t>Modelling - Supervised &amp; Unsupervised</a:t>
          </a:r>
          <a:endParaRPr lang="en-US"/>
        </a:p>
      </dgm:t>
    </dgm:pt>
    <dgm:pt modelId="{AB7124B5-B105-49F2-A4AB-9528CC99F8EA}" type="parTrans" cxnId="{022D85E7-E844-4DAD-9060-2A572E68EAB5}">
      <dgm:prSet/>
      <dgm:spPr/>
      <dgm:t>
        <a:bodyPr/>
        <a:lstStyle/>
        <a:p>
          <a:endParaRPr lang="en-US"/>
        </a:p>
      </dgm:t>
    </dgm:pt>
    <dgm:pt modelId="{166D88F9-7EAB-4548-871A-E1B5F44AFE5A}" type="sibTrans" cxnId="{022D85E7-E844-4DAD-9060-2A572E68EAB5}">
      <dgm:prSet/>
      <dgm:spPr/>
      <dgm:t>
        <a:bodyPr/>
        <a:lstStyle/>
        <a:p>
          <a:endParaRPr lang="en-US"/>
        </a:p>
      </dgm:t>
    </dgm:pt>
    <dgm:pt modelId="{E27D550D-B570-4A01-9D4B-ACF22172C3D3}">
      <dgm:prSet/>
      <dgm:spPr/>
      <dgm:t>
        <a:bodyPr/>
        <a:lstStyle/>
        <a:p>
          <a:r>
            <a:rPr lang="en-US" dirty="0" err="1"/>
            <a:t>AutoEncoders</a:t>
          </a:r>
          <a:endParaRPr lang="en-US" dirty="0"/>
        </a:p>
      </dgm:t>
    </dgm:pt>
    <dgm:pt modelId="{9243CD75-4E39-453B-920D-8DDACCA2FB2A}" type="parTrans" cxnId="{17C478F6-B349-4E6D-BB1A-16E9C60D788D}">
      <dgm:prSet/>
      <dgm:spPr/>
      <dgm:t>
        <a:bodyPr/>
        <a:lstStyle/>
        <a:p>
          <a:endParaRPr lang="en-US"/>
        </a:p>
      </dgm:t>
    </dgm:pt>
    <dgm:pt modelId="{0FD21119-A514-4944-BD4F-81C0142C4A4E}" type="sibTrans" cxnId="{17C478F6-B349-4E6D-BB1A-16E9C60D788D}">
      <dgm:prSet/>
      <dgm:spPr/>
      <dgm:t>
        <a:bodyPr/>
        <a:lstStyle/>
        <a:p>
          <a:endParaRPr lang="en-US"/>
        </a:p>
      </dgm:t>
    </dgm:pt>
    <dgm:pt modelId="{3FDE15DA-E5DD-4423-A791-BF705196AD18}">
      <dgm:prSet/>
      <dgm:spPr/>
      <dgm:t>
        <a:bodyPr/>
        <a:lstStyle/>
        <a:p>
          <a:r>
            <a:rPr lang="en-SG" dirty="0"/>
            <a:t>Summary </a:t>
          </a:r>
          <a:endParaRPr lang="en-US" dirty="0"/>
        </a:p>
      </dgm:t>
    </dgm:pt>
    <dgm:pt modelId="{64EA0C59-EC37-476B-881D-0835D7AF1CEE}" type="parTrans" cxnId="{554F0053-AD00-4AB6-A6D5-3946614DA97E}">
      <dgm:prSet/>
      <dgm:spPr/>
      <dgm:t>
        <a:bodyPr/>
        <a:lstStyle/>
        <a:p>
          <a:endParaRPr lang="en-US"/>
        </a:p>
      </dgm:t>
    </dgm:pt>
    <dgm:pt modelId="{DA78F717-0588-4618-8371-D67775586463}" type="sibTrans" cxnId="{554F0053-AD00-4AB6-A6D5-3946614DA97E}">
      <dgm:prSet/>
      <dgm:spPr/>
      <dgm:t>
        <a:bodyPr/>
        <a:lstStyle/>
        <a:p>
          <a:endParaRPr lang="en-US"/>
        </a:p>
      </dgm:t>
    </dgm:pt>
    <dgm:pt modelId="{95FC09E1-B78E-EB49-AE49-5E3DA868CFB1}" type="pres">
      <dgm:prSet presAssocID="{85FD7438-C91E-411F-ACE8-1F6A644B70C7}" presName="linear" presStyleCnt="0">
        <dgm:presLayoutVars>
          <dgm:animLvl val="lvl"/>
          <dgm:resizeHandles val="exact"/>
        </dgm:presLayoutVars>
      </dgm:prSet>
      <dgm:spPr/>
    </dgm:pt>
    <dgm:pt modelId="{D7AFFA0D-F2D8-A148-B85B-47657EA503E8}" type="pres">
      <dgm:prSet presAssocID="{2E37C967-05BC-4C54-95CD-7C343798A889}" presName="parentText" presStyleLbl="node1" presStyleIdx="0" presStyleCnt="8">
        <dgm:presLayoutVars>
          <dgm:chMax val="0"/>
          <dgm:bulletEnabled val="1"/>
        </dgm:presLayoutVars>
      </dgm:prSet>
      <dgm:spPr/>
    </dgm:pt>
    <dgm:pt modelId="{9EED484C-417F-324F-B8A7-3C429F887907}" type="pres">
      <dgm:prSet presAssocID="{E925A17B-C833-45FE-9502-302BE0377C46}" presName="spacer" presStyleCnt="0"/>
      <dgm:spPr/>
    </dgm:pt>
    <dgm:pt modelId="{66DE8666-DE81-9D44-A218-09902D856481}" type="pres">
      <dgm:prSet presAssocID="{CD8C41E0-619A-4C4B-AF1C-8723DE2FC3BE}" presName="parentText" presStyleLbl="node1" presStyleIdx="1" presStyleCnt="8">
        <dgm:presLayoutVars>
          <dgm:chMax val="0"/>
          <dgm:bulletEnabled val="1"/>
        </dgm:presLayoutVars>
      </dgm:prSet>
      <dgm:spPr/>
    </dgm:pt>
    <dgm:pt modelId="{A4668C56-3CF0-9D48-8045-2347F6DF2C4B}" type="pres">
      <dgm:prSet presAssocID="{189A8501-7EBF-476B-BC9D-95A50E5820B0}" presName="spacer" presStyleCnt="0"/>
      <dgm:spPr/>
    </dgm:pt>
    <dgm:pt modelId="{7CFDE3B8-2ED8-B342-A172-F57160298778}" type="pres">
      <dgm:prSet presAssocID="{AA28E101-FF9E-4B64-A980-C41621297050}" presName="parentText" presStyleLbl="node1" presStyleIdx="2" presStyleCnt="8">
        <dgm:presLayoutVars>
          <dgm:chMax val="0"/>
          <dgm:bulletEnabled val="1"/>
        </dgm:presLayoutVars>
      </dgm:prSet>
      <dgm:spPr/>
    </dgm:pt>
    <dgm:pt modelId="{03D9C49B-4899-1042-BF3F-810A96F0139C}" type="pres">
      <dgm:prSet presAssocID="{55B8FE50-B93B-4F8B-82F9-77772CD32638}" presName="spacer" presStyleCnt="0"/>
      <dgm:spPr/>
    </dgm:pt>
    <dgm:pt modelId="{65B0506B-00A4-C746-B34A-50C2C401C012}" type="pres">
      <dgm:prSet presAssocID="{38DF4CDA-74FC-4DB2-A3B3-69E8C5352006}" presName="parentText" presStyleLbl="node1" presStyleIdx="3" presStyleCnt="8">
        <dgm:presLayoutVars>
          <dgm:chMax val="0"/>
          <dgm:bulletEnabled val="1"/>
        </dgm:presLayoutVars>
      </dgm:prSet>
      <dgm:spPr/>
    </dgm:pt>
    <dgm:pt modelId="{C264CD6B-9B3E-4D4F-96F0-78723FF90402}" type="pres">
      <dgm:prSet presAssocID="{F1C2F962-6E7E-427D-B57E-33D58EC2D368}" presName="spacer" presStyleCnt="0"/>
      <dgm:spPr/>
    </dgm:pt>
    <dgm:pt modelId="{64935786-CB2F-4C4D-8F93-3E7996D3F2BA}" type="pres">
      <dgm:prSet presAssocID="{B0C8DCB3-0095-49D0-85FC-F44F3B300971}" presName="parentText" presStyleLbl="node1" presStyleIdx="4" presStyleCnt="8">
        <dgm:presLayoutVars>
          <dgm:chMax val="0"/>
          <dgm:bulletEnabled val="1"/>
        </dgm:presLayoutVars>
      </dgm:prSet>
      <dgm:spPr/>
    </dgm:pt>
    <dgm:pt modelId="{3519659C-DE64-B946-9EBE-0F4B79F39A0E}" type="pres">
      <dgm:prSet presAssocID="{25E69FD0-B9AE-4A17-AD52-9396E6B0FA31}" presName="spacer" presStyleCnt="0"/>
      <dgm:spPr/>
    </dgm:pt>
    <dgm:pt modelId="{65D9FDF6-AE0C-204F-8D97-1124FA3F120B}" type="pres">
      <dgm:prSet presAssocID="{EA83D670-0D76-42D1-B80B-7A8B29487949}" presName="parentText" presStyleLbl="node1" presStyleIdx="5" presStyleCnt="8">
        <dgm:presLayoutVars>
          <dgm:chMax val="0"/>
          <dgm:bulletEnabled val="1"/>
        </dgm:presLayoutVars>
      </dgm:prSet>
      <dgm:spPr/>
    </dgm:pt>
    <dgm:pt modelId="{CEE839AF-98B5-E74C-B421-B0293E1FD652}" type="pres">
      <dgm:prSet presAssocID="{166D88F9-7EAB-4548-871A-E1B5F44AFE5A}" presName="spacer" presStyleCnt="0"/>
      <dgm:spPr/>
    </dgm:pt>
    <dgm:pt modelId="{A2EDA620-FB5F-A247-91FC-0C35DD1E3274}" type="pres">
      <dgm:prSet presAssocID="{E27D550D-B570-4A01-9D4B-ACF22172C3D3}" presName="parentText" presStyleLbl="node1" presStyleIdx="6" presStyleCnt="8">
        <dgm:presLayoutVars>
          <dgm:chMax val="0"/>
          <dgm:bulletEnabled val="1"/>
        </dgm:presLayoutVars>
      </dgm:prSet>
      <dgm:spPr/>
    </dgm:pt>
    <dgm:pt modelId="{7C9DA8DA-315A-434F-9E7B-33D193932161}" type="pres">
      <dgm:prSet presAssocID="{0FD21119-A514-4944-BD4F-81C0142C4A4E}" presName="spacer" presStyleCnt="0"/>
      <dgm:spPr/>
    </dgm:pt>
    <dgm:pt modelId="{B9EF9049-4210-524F-A26D-D6784BC2D98C}" type="pres">
      <dgm:prSet presAssocID="{3FDE15DA-E5DD-4423-A791-BF705196AD18}" presName="parentText" presStyleLbl="node1" presStyleIdx="7" presStyleCnt="8">
        <dgm:presLayoutVars>
          <dgm:chMax val="0"/>
          <dgm:bulletEnabled val="1"/>
        </dgm:presLayoutVars>
      </dgm:prSet>
      <dgm:spPr/>
    </dgm:pt>
  </dgm:ptLst>
  <dgm:cxnLst>
    <dgm:cxn modelId="{84BF9538-8C98-3E43-A61A-FF2373B728C6}" type="presOf" srcId="{EA83D670-0D76-42D1-B80B-7A8B29487949}" destId="{65D9FDF6-AE0C-204F-8D97-1124FA3F120B}" srcOrd="0" destOrd="0" presId="urn:microsoft.com/office/officeart/2005/8/layout/vList2"/>
    <dgm:cxn modelId="{A50A2251-B067-480C-94FB-5AE197E09621}" srcId="{85FD7438-C91E-411F-ACE8-1F6A644B70C7}" destId="{2E37C967-05BC-4C54-95CD-7C343798A889}" srcOrd="0" destOrd="0" parTransId="{5E1E1A39-116E-45D2-A198-C202CA8915FC}" sibTransId="{E925A17B-C833-45FE-9502-302BE0377C46}"/>
    <dgm:cxn modelId="{554F0053-AD00-4AB6-A6D5-3946614DA97E}" srcId="{85FD7438-C91E-411F-ACE8-1F6A644B70C7}" destId="{3FDE15DA-E5DD-4423-A791-BF705196AD18}" srcOrd="7" destOrd="0" parTransId="{64EA0C59-EC37-476B-881D-0835D7AF1CEE}" sibTransId="{DA78F717-0588-4618-8371-D67775586463}"/>
    <dgm:cxn modelId="{CB2C3C60-43E6-4DBD-B3CC-83CBB410A785}" srcId="{85FD7438-C91E-411F-ACE8-1F6A644B70C7}" destId="{AA28E101-FF9E-4B64-A980-C41621297050}" srcOrd="2" destOrd="0" parTransId="{25B4199A-3EF4-490A-A42A-5311AA1D7831}" sibTransId="{55B8FE50-B93B-4F8B-82F9-77772CD32638}"/>
    <dgm:cxn modelId="{76282F67-2FE1-2343-B6B1-D2A0C1D162FD}" type="presOf" srcId="{2E37C967-05BC-4C54-95CD-7C343798A889}" destId="{D7AFFA0D-F2D8-A148-B85B-47657EA503E8}" srcOrd="0" destOrd="0" presId="urn:microsoft.com/office/officeart/2005/8/layout/vList2"/>
    <dgm:cxn modelId="{A9E76B69-6034-1347-B902-5B354D08B363}" type="presOf" srcId="{38DF4CDA-74FC-4DB2-A3B3-69E8C5352006}" destId="{65B0506B-00A4-C746-B34A-50C2C401C012}" srcOrd="0" destOrd="0" presId="urn:microsoft.com/office/officeart/2005/8/layout/vList2"/>
    <dgm:cxn modelId="{17BEEA83-7D72-4EC0-B95A-D2933A6BFE87}" srcId="{85FD7438-C91E-411F-ACE8-1F6A644B70C7}" destId="{38DF4CDA-74FC-4DB2-A3B3-69E8C5352006}" srcOrd="3" destOrd="0" parTransId="{BC466B5F-B97E-4400-9F02-6188610ABA54}" sibTransId="{F1C2F962-6E7E-427D-B57E-33D58EC2D368}"/>
    <dgm:cxn modelId="{9DE9678D-5691-5343-BF2A-CEC8745072D1}" type="presOf" srcId="{85FD7438-C91E-411F-ACE8-1F6A644B70C7}" destId="{95FC09E1-B78E-EB49-AE49-5E3DA868CFB1}" srcOrd="0" destOrd="0" presId="urn:microsoft.com/office/officeart/2005/8/layout/vList2"/>
    <dgm:cxn modelId="{53E40CB5-1FD2-964D-BD08-E61DE7C97357}" type="presOf" srcId="{B0C8DCB3-0095-49D0-85FC-F44F3B300971}" destId="{64935786-CB2F-4C4D-8F93-3E7996D3F2BA}" srcOrd="0" destOrd="0" presId="urn:microsoft.com/office/officeart/2005/8/layout/vList2"/>
    <dgm:cxn modelId="{B06B0DC0-6343-EF48-9ECC-A8B3129B9735}" type="presOf" srcId="{AA28E101-FF9E-4B64-A980-C41621297050}" destId="{7CFDE3B8-2ED8-B342-A172-F57160298778}" srcOrd="0" destOrd="0" presId="urn:microsoft.com/office/officeart/2005/8/layout/vList2"/>
    <dgm:cxn modelId="{13368AC1-1A9B-1743-B61F-59F99E1ED353}" type="presOf" srcId="{CD8C41E0-619A-4C4B-AF1C-8723DE2FC3BE}" destId="{66DE8666-DE81-9D44-A218-09902D856481}" srcOrd="0" destOrd="0" presId="urn:microsoft.com/office/officeart/2005/8/layout/vList2"/>
    <dgm:cxn modelId="{6C1CE8D9-7D8B-4770-8247-099EC60EC5F4}" srcId="{85FD7438-C91E-411F-ACE8-1F6A644B70C7}" destId="{CD8C41E0-619A-4C4B-AF1C-8723DE2FC3BE}" srcOrd="1" destOrd="0" parTransId="{52DAD1DB-A285-4BE1-8148-C706A352A6AD}" sibTransId="{189A8501-7EBF-476B-BC9D-95A50E5820B0}"/>
    <dgm:cxn modelId="{A2F00DDA-A801-334D-93D1-A9F43C4E8D7F}" type="presOf" srcId="{E27D550D-B570-4A01-9D4B-ACF22172C3D3}" destId="{A2EDA620-FB5F-A247-91FC-0C35DD1E3274}" srcOrd="0" destOrd="0" presId="urn:microsoft.com/office/officeart/2005/8/layout/vList2"/>
    <dgm:cxn modelId="{198198DD-4FD1-0343-B294-BA465E9633EE}" type="presOf" srcId="{3FDE15DA-E5DD-4423-A791-BF705196AD18}" destId="{B9EF9049-4210-524F-A26D-D6784BC2D98C}" srcOrd="0" destOrd="0" presId="urn:microsoft.com/office/officeart/2005/8/layout/vList2"/>
    <dgm:cxn modelId="{022D85E7-E844-4DAD-9060-2A572E68EAB5}" srcId="{85FD7438-C91E-411F-ACE8-1F6A644B70C7}" destId="{EA83D670-0D76-42D1-B80B-7A8B29487949}" srcOrd="5" destOrd="0" parTransId="{AB7124B5-B105-49F2-A4AB-9528CC99F8EA}" sibTransId="{166D88F9-7EAB-4548-871A-E1B5F44AFE5A}"/>
    <dgm:cxn modelId="{17C478F6-B349-4E6D-BB1A-16E9C60D788D}" srcId="{85FD7438-C91E-411F-ACE8-1F6A644B70C7}" destId="{E27D550D-B570-4A01-9D4B-ACF22172C3D3}" srcOrd="6" destOrd="0" parTransId="{9243CD75-4E39-453B-920D-8DDACCA2FB2A}" sibTransId="{0FD21119-A514-4944-BD4F-81C0142C4A4E}"/>
    <dgm:cxn modelId="{D07085FF-EB7A-4A43-90D3-EF8E863D03ED}" srcId="{85FD7438-C91E-411F-ACE8-1F6A644B70C7}" destId="{B0C8DCB3-0095-49D0-85FC-F44F3B300971}" srcOrd="4" destOrd="0" parTransId="{173481B4-B01E-4BAA-993C-D097660F0CBD}" sibTransId="{25E69FD0-B9AE-4A17-AD52-9396E6B0FA31}"/>
    <dgm:cxn modelId="{E387BF33-7415-3B40-AE8E-F9352D9918DD}" type="presParOf" srcId="{95FC09E1-B78E-EB49-AE49-5E3DA868CFB1}" destId="{D7AFFA0D-F2D8-A148-B85B-47657EA503E8}" srcOrd="0" destOrd="0" presId="urn:microsoft.com/office/officeart/2005/8/layout/vList2"/>
    <dgm:cxn modelId="{16C4B9CF-6B16-724F-B058-374BDFC393EF}" type="presParOf" srcId="{95FC09E1-B78E-EB49-AE49-5E3DA868CFB1}" destId="{9EED484C-417F-324F-B8A7-3C429F887907}" srcOrd="1" destOrd="0" presId="urn:microsoft.com/office/officeart/2005/8/layout/vList2"/>
    <dgm:cxn modelId="{1152F178-C20F-6945-9645-1B759C625644}" type="presParOf" srcId="{95FC09E1-B78E-EB49-AE49-5E3DA868CFB1}" destId="{66DE8666-DE81-9D44-A218-09902D856481}" srcOrd="2" destOrd="0" presId="urn:microsoft.com/office/officeart/2005/8/layout/vList2"/>
    <dgm:cxn modelId="{20297B75-7A19-8647-AF61-3DB32BE9C2CD}" type="presParOf" srcId="{95FC09E1-B78E-EB49-AE49-5E3DA868CFB1}" destId="{A4668C56-3CF0-9D48-8045-2347F6DF2C4B}" srcOrd="3" destOrd="0" presId="urn:microsoft.com/office/officeart/2005/8/layout/vList2"/>
    <dgm:cxn modelId="{FC32D5D6-9F4B-4F4B-8D2B-0A9CFB13DC23}" type="presParOf" srcId="{95FC09E1-B78E-EB49-AE49-5E3DA868CFB1}" destId="{7CFDE3B8-2ED8-B342-A172-F57160298778}" srcOrd="4" destOrd="0" presId="urn:microsoft.com/office/officeart/2005/8/layout/vList2"/>
    <dgm:cxn modelId="{EAEC383F-E8D3-C246-A015-C33F6123938B}" type="presParOf" srcId="{95FC09E1-B78E-EB49-AE49-5E3DA868CFB1}" destId="{03D9C49B-4899-1042-BF3F-810A96F0139C}" srcOrd="5" destOrd="0" presId="urn:microsoft.com/office/officeart/2005/8/layout/vList2"/>
    <dgm:cxn modelId="{E4D8015F-4B19-6C4C-9460-6D79CED3700D}" type="presParOf" srcId="{95FC09E1-B78E-EB49-AE49-5E3DA868CFB1}" destId="{65B0506B-00A4-C746-B34A-50C2C401C012}" srcOrd="6" destOrd="0" presId="urn:microsoft.com/office/officeart/2005/8/layout/vList2"/>
    <dgm:cxn modelId="{CD01D7AA-ED0D-104D-B5FE-4BD1C059AA54}" type="presParOf" srcId="{95FC09E1-B78E-EB49-AE49-5E3DA868CFB1}" destId="{C264CD6B-9B3E-4D4F-96F0-78723FF90402}" srcOrd="7" destOrd="0" presId="urn:microsoft.com/office/officeart/2005/8/layout/vList2"/>
    <dgm:cxn modelId="{7D1263DF-6927-3B4E-AB53-1076A567138B}" type="presParOf" srcId="{95FC09E1-B78E-EB49-AE49-5E3DA868CFB1}" destId="{64935786-CB2F-4C4D-8F93-3E7996D3F2BA}" srcOrd="8" destOrd="0" presId="urn:microsoft.com/office/officeart/2005/8/layout/vList2"/>
    <dgm:cxn modelId="{92227F7F-5C68-4D41-9BEE-AD6B897707B2}" type="presParOf" srcId="{95FC09E1-B78E-EB49-AE49-5E3DA868CFB1}" destId="{3519659C-DE64-B946-9EBE-0F4B79F39A0E}" srcOrd="9" destOrd="0" presId="urn:microsoft.com/office/officeart/2005/8/layout/vList2"/>
    <dgm:cxn modelId="{F98F33C1-229C-8B4A-890A-F2C786193A1C}" type="presParOf" srcId="{95FC09E1-B78E-EB49-AE49-5E3DA868CFB1}" destId="{65D9FDF6-AE0C-204F-8D97-1124FA3F120B}" srcOrd="10" destOrd="0" presId="urn:microsoft.com/office/officeart/2005/8/layout/vList2"/>
    <dgm:cxn modelId="{CF824AF9-2731-784E-94A7-DC03731A69EE}" type="presParOf" srcId="{95FC09E1-B78E-EB49-AE49-5E3DA868CFB1}" destId="{CEE839AF-98B5-E74C-B421-B0293E1FD652}" srcOrd="11" destOrd="0" presId="urn:microsoft.com/office/officeart/2005/8/layout/vList2"/>
    <dgm:cxn modelId="{21331B1F-68CF-644C-836A-74615D79C287}" type="presParOf" srcId="{95FC09E1-B78E-EB49-AE49-5E3DA868CFB1}" destId="{A2EDA620-FB5F-A247-91FC-0C35DD1E3274}" srcOrd="12" destOrd="0" presId="urn:microsoft.com/office/officeart/2005/8/layout/vList2"/>
    <dgm:cxn modelId="{DF6E3022-1B36-D54F-A8D2-019999E0DAA6}" type="presParOf" srcId="{95FC09E1-B78E-EB49-AE49-5E3DA868CFB1}" destId="{7C9DA8DA-315A-434F-9E7B-33D193932161}" srcOrd="13" destOrd="0" presId="urn:microsoft.com/office/officeart/2005/8/layout/vList2"/>
    <dgm:cxn modelId="{57A03BE1-EE3D-F84F-941B-5ABE65192869}" type="presParOf" srcId="{95FC09E1-B78E-EB49-AE49-5E3DA868CFB1}" destId="{B9EF9049-4210-524F-A26D-D6784BC2D98C}"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EB74CB-139F-413C-8C62-76753F13337B}"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45DE3E07-99AC-4D1F-9395-13B6B0ABFA1B}">
      <dgm:prSet/>
      <dgm:spPr/>
      <dgm:t>
        <a:bodyPr/>
        <a:lstStyle/>
        <a:p>
          <a:r>
            <a:rPr lang="en-SG" b="1"/>
            <a:t>Oversampling</a:t>
          </a:r>
          <a:endParaRPr lang="en-US"/>
        </a:p>
      </dgm:t>
    </dgm:pt>
    <dgm:pt modelId="{DBEDA037-6D06-4EB0-A660-634F5A2D956A}" type="parTrans" cxnId="{6C9A7349-2B78-4C13-9318-B9351251D673}">
      <dgm:prSet/>
      <dgm:spPr/>
      <dgm:t>
        <a:bodyPr/>
        <a:lstStyle/>
        <a:p>
          <a:endParaRPr lang="en-US"/>
        </a:p>
      </dgm:t>
    </dgm:pt>
    <dgm:pt modelId="{7F25FAA3-92C8-4E01-9F0C-078961E2AB58}" type="sibTrans" cxnId="{6C9A7349-2B78-4C13-9318-B9351251D673}">
      <dgm:prSet/>
      <dgm:spPr/>
      <dgm:t>
        <a:bodyPr/>
        <a:lstStyle/>
        <a:p>
          <a:endParaRPr lang="en-US"/>
        </a:p>
      </dgm:t>
    </dgm:pt>
    <dgm:pt modelId="{DDDBA872-5BBC-4A5C-9F32-C97E71FAA2D7}">
      <dgm:prSet/>
      <dgm:spPr/>
      <dgm:t>
        <a:bodyPr/>
        <a:lstStyle/>
        <a:p>
          <a:r>
            <a:rPr lang="en-SG" b="1"/>
            <a:t>Undersampling</a:t>
          </a:r>
          <a:endParaRPr lang="en-US"/>
        </a:p>
      </dgm:t>
    </dgm:pt>
    <dgm:pt modelId="{5F078E80-BD98-4B4B-A8C9-DDD0EDCCD73C}" type="parTrans" cxnId="{8D71B3A1-47B4-4CBF-B5C1-F4A814EAC14A}">
      <dgm:prSet/>
      <dgm:spPr/>
      <dgm:t>
        <a:bodyPr/>
        <a:lstStyle/>
        <a:p>
          <a:endParaRPr lang="en-US"/>
        </a:p>
      </dgm:t>
    </dgm:pt>
    <dgm:pt modelId="{0EC7C056-81A0-4AFB-9B3E-F62BF976D911}" type="sibTrans" cxnId="{8D71B3A1-47B4-4CBF-B5C1-F4A814EAC14A}">
      <dgm:prSet/>
      <dgm:spPr/>
      <dgm:t>
        <a:bodyPr/>
        <a:lstStyle/>
        <a:p>
          <a:endParaRPr lang="en-US"/>
        </a:p>
      </dgm:t>
    </dgm:pt>
    <dgm:pt modelId="{C7FBE2B1-422F-4EDE-AF45-10AB3F423210}">
      <dgm:prSet/>
      <dgm:spPr/>
      <dgm:t>
        <a:bodyPr/>
        <a:lstStyle/>
        <a:p>
          <a:r>
            <a:rPr lang="en-SG" b="1"/>
            <a:t>SMOTE</a:t>
          </a:r>
          <a:endParaRPr lang="en-US"/>
        </a:p>
      </dgm:t>
    </dgm:pt>
    <dgm:pt modelId="{D809C0CF-2579-4433-B681-1EC03E0F2C46}" type="parTrans" cxnId="{4FA6431C-3ED7-4AEC-8E66-B6051D6E04DA}">
      <dgm:prSet/>
      <dgm:spPr/>
      <dgm:t>
        <a:bodyPr/>
        <a:lstStyle/>
        <a:p>
          <a:endParaRPr lang="en-US"/>
        </a:p>
      </dgm:t>
    </dgm:pt>
    <dgm:pt modelId="{68351D95-06E1-4D3A-93DE-D8CC1F3CAF5B}" type="sibTrans" cxnId="{4FA6431C-3ED7-4AEC-8E66-B6051D6E04DA}">
      <dgm:prSet/>
      <dgm:spPr/>
      <dgm:t>
        <a:bodyPr/>
        <a:lstStyle/>
        <a:p>
          <a:endParaRPr lang="en-US"/>
        </a:p>
      </dgm:t>
    </dgm:pt>
    <dgm:pt modelId="{2A28683D-5ED7-EF43-A0D1-05C800DDABCE}" type="pres">
      <dgm:prSet presAssocID="{C9EB74CB-139F-413C-8C62-76753F13337B}" presName="linear" presStyleCnt="0">
        <dgm:presLayoutVars>
          <dgm:dir/>
          <dgm:animLvl val="lvl"/>
          <dgm:resizeHandles val="exact"/>
        </dgm:presLayoutVars>
      </dgm:prSet>
      <dgm:spPr/>
    </dgm:pt>
    <dgm:pt modelId="{06F9953D-6FCA-5944-8E76-77ADDE8E2D5D}" type="pres">
      <dgm:prSet presAssocID="{45DE3E07-99AC-4D1F-9395-13B6B0ABFA1B}" presName="parentLin" presStyleCnt="0"/>
      <dgm:spPr/>
    </dgm:pt>
    <dgm:pt modelId="{36C98D64-E86A-3540-BCDB-C27780E13672}" type="pres">
      <dgm:prSet presAssocID="{45DE3E07-99AC-4D1F-9395-13B6B0ABFA1B}" presName="parentLeftMargin" presStyleLbl="node1" presStyleIdx="0" presStyleCnt="3"/>
      <dgm:spPr/>
    </dgm:pt>
    <dgm:pt modelId="{01FDE1F4-662D-BD46-B105-CA0B3344B3B1}" type="pres">
      <dgm:prSet presAssocID="{45DE3E07-99AC-4D1F-9395-13B6B0ABFA1B}" presName="parentText" presStyleLbl="node1" presStyleIdx="0" presStyleCnt="3">
        <dgm:presLayoutVars>
          <dgm:chMax val="0"/>
          <dgm:bulletEnabled val="1"/>
        </dgm:presLayoutVars>
      </dgm:prSet>
      <dgm:spPr/>
    </dgm:pt>
    <dgm:pt modelId="{3F08E1EA-B96B-7540-88BD-73C30E128D1B}" type="pres">
      <dgm:prSet presAssocID="{45DE3E07-99AC-4D1F-9395-13B6B0ABFA1B}" presName="negativeSpace" presStyleCnt="0"/>
      <dgm:spPr/>
    </dgm:pt>
    <dgm:pt modelId="{C233EF19-F41A-084B-AB79-0D0BC4A2144C}" type="pres">
      <dgm:prSet presAssocID="{45DE3E07-99AC-4D1F-9395-13B6B0ABFA1B}" presName="childText" presStyleLbl="conFgAcc1" presStyleIdx="0" presStyleCnt="3">
        <dgm:presLayoutVars>
          <dgm:bulletEnabled val="1"/>
        </dgm:presLayoutVars>
      </dgm:prSet>
      <dgm:spPr/>
    </dgm:pt>
    <dgm:pt modelId="{FF0632CC-77DA-3A41-9B1D-5D4A4BE13E53}" type="pres">
      <dgm:prSet presAssocID="{7F25FAA3-92C8-4E01-9F0C-078961E2AB58}" presName="spaceBetweenRectangles" presStyleCnt="0"/>
      <dgm:spPr/>
    </dgm:pt>
    <dgm:pt modelId="{C430A0FF-EA2E-EE48-B0E3-F81884BBBCEC}" type="pres">
      <dgm:prSet presAssocID="{DDDBA872-5BBC-4A5C-9F32-C97E71FAA2D7}" presName="parentLin" presStyleCnt="0"/>
      <dgm:spPr/>
    </dgm:pt>
    <dgm:pt modelId="{141E740A-B436-4546-8F8B-228AB63D61A0}" type="pres">
      <dgm:prSet presAssocID="{DDDBA872-5BBC-4A5C-9F32-C97E71FAA2D7}" presName="parentLeftMargin" presStyleLbl="node1" presStyleIdx="0" presStyleCnt="3"/>
      <dgm:spPr/>
    </dgm:pt>
    <dgm:pt modelId="{7BD4FB52-FC1A-0746-85A7-8DD6C70BEDD4}" type="pres">
      <dgm:prSet presAssocID="{DDDBA872-5BBC-4A5C-9F32-C97E71FAA2D7}" presName="parentText" presStyleLbl="node1" presStyleIdx="1" presStyleCnt="3">
        <dgm:presLayoutVars>
          <dgm:chMax val="0"/>
          <dgm:bulletEnabled val="1"/>
        </dgm:presLayoutVars>
      </dgm:prSet>
      <dgm:spPr/>
    </dgm:pt>
    <dgm:pt modelId="{CEE07DEB-77C7-724F-A66B-CB596C434365}" type="pres">
      <dgm:prSet presAssocID="{DDDBA872-5BBC-4A5C-9F32-C97E71FAA2D7}" presName="negativeSpace" presStyleCnt="0"/>
      <dgm:spPr/>
    </dgm:pt>
    <dgm:pt modelId="{0F4021A7-9038-A144-B355-1247CB1BC180}" type="pres">
      <dgm:prSet presAssocID="{DDDBA872-5BBC-4A5C-9F32-C97E71FAA2D7}" presName="childText" presStyleLbl="conFgAcc1" presStyleIdx="1" presStyleCnt="3">
        <dgm:presLayoutVars>
          <dgm:bulletEnabled val="1"/>
        </dgm:presLayoutVars>
      </dgm:prSet>
      <dgm:spPr/>
    </dgm:pt>
    <dgm:pt modelId="{428F430F-2D8F-B641-9EC2-735AE02F6C68}" type="pres">
      <dgm:prSet presAssocID="{0EC7C056-81A0-4AFB-9B3E-F62BF976D911}" presName="spaceBetweenRectangles" presStyleCnt="0"/>
      <dgm:spPr/>
    </dgm:pt>
    <dgm:pt modelId="{DCFD758C-0ACE-A647-8FDC-AB13E3F975B1}" type="pres">
      <dgm:prSet presAssocID="{C7FBE2B1-422F-4EDE-AF45-10AB3F423210}" presName="parentLin" presStyleCnt="0"/>
      <dgm:spPr/>
    </dgm:pt>
    <dgm:pt modelId="{00EE9217-417C-E543-BAB8-F8DD280DB89C}" type="pres">
      <dgm:prSet presAssocID="{C7FBE2B1-422F-4EDE-AF45-10AB3F423210}" presName="parentLeftMargin" presStyleLbl="node1" presStyleIdx="1" presStyleCnt="3"/>
      <dgm:spPr/>
    </dgm:pt>
    <dgm:pt modelId="{936010DF-5836-E940-833F-1D42863F0D93}" type="pres">
      <dgm:prSet presAssocID="{C7FBE2B1-422F-4EDE-AF45-10AB3F423210}" presName="parentText" presStyleLbl="node1" presStyleIdx="2" presStyleCnt="3">
        <dgm:presLayoutVars>
          <dgm:chMax val="0"/>
          <dgm:bulletEnabled val="1"/>
        </dgm:presLayoutVars>
      </dgm:prSet>
      <dgm:spPr/>
    </dgm:pt>
    <dgm:pt modelId="{4F48E2A5-E0EA-A745-A39C-620803D04DDA}" type="pres">
      <dgm:prSet presAssocID="{C7FBE2B1-422F-4EDE-AF45-10AB3F423210}" presName="negativeSpace" presStyleCnt="0"/>
      <dgm:spPr/>
    </dgm:pt>
    <dgm:pt modelId="{508452C4-8428-8E42-B979-08A7F15188FD}" type="pres">
      <dgm:prSet presAssocID="{C7FBE2B1-422F-4EDE-AF45-10AB3F423210}" presName="childText" presStyleLbl="conFgAcc1" presStyleIdx="2" presStyleCnt="3">
        <dgm:presLayoutVars>
          <dgm:bulletEnabled val="1"/>
        </dgm:presLayoutVars>
      </dgm:prSet>
      <dgm:spPr/>
    </dgm:pt>
  </dgm:ptLst>
  <dgm:cxnLst>
    <dgm:cxn modelId="{4FA6431C-3ED7-4AEC-8E66-B6051D6E04DA}" srcId="{C9EB74CB-139F-413C-8C62-76753F13337B}" destId="{C7FBE2B1-422F-4EDE-AF45-10AB3F423210}" srcOrd="2" destOrd="0" parTransId="{D809C0CF-2579-4433-B681-1EC03E0F2C46}" sibTransId="{68351D95-06E1-4D3A-93DE-D8CC1F3CAF5B}"/>
    <dgm:cxn modelId="{60178437-406E-7F45-A972-4D71E074A316}" type="presOf" srcId="{C7FBE2B1-422F-4EDE-AF45-10AB3F423210}" destId="{00EE9217-417C-E543-BAB8-F8DD280DB89C}" srcOrd="0" destOrd="0" presId="urn:microsoft.com/office/officeart/2005/8/layout/list1"/>
    <dgm:cxn modelId="{543DB544-F593-7948-825D-D4D8A8B4632C}" type="presOf" srcId="{C9EB74CB-139F-413C-8C62-76753F13337B}" destId="{2A28683D-5ED7-EF43-A0D1-05C800DDABCE}" srcOrd="0" destOrd="0" presId="urn:microsoft.com/office/officeart/2005/8/layout/list1"/>
    <dgm:cxn modelId="{6C9A7349-2B78-4C13-9318-B9351251D673}" srcId="{C9EB74CB-139F-413C-8C62-76753F13337B}" destId="{45DE3E07-99AC-4D1F-9395-13B6B0ABFA1B}" srcOrd="0" destOrd="0" parTransId="{DBEDA037-6D06-4EB0-A660-634F5A2D956A}" sibTransId="{7F25FAA3-92C8-4E01-9F0C-078961E2AB58}"/>
    <dgm:cxn modelId="{17904B52-220A-4C4B-9344-C1B09249B9D7}" type="presOf" srcId="{45DE3E07-99AC-4D1F-9395-13B6B0ABFA1B}" destId="{36C98D64-E86A-3540-BCDB-C27780E13672}" srcOrd="0" destOrd="0" presId="urn:microsoft.com/office/officeart/2005/8/layout/list1"/>
    <dgm:cxn modelId="{AE98F879-70AC-974A-9D44-69A7DB3A5E49}" type="presOf" srcId="{C7FBE2B1-422F-4EDE-AF45-10AB3F423210}" destId="{936010DF-5836-E940-833F-1D42863F0D93}" srcOrd="1" destOrd="0" presId="urn:microsoft.com/office/officeart/2005/8/layout/list1"/>
    <dgm:cxn modelId="{DB7A4F7A-0067-D043-927A-E3C408E687AC}" type="presOf" srcId="{DDDBA872-5BBC-4A5C-9F32-C97E71FAA2D7}" destId="{141E740A-B436-4546-8F8B-228AB63D61A0}" srcOrd="0" destOrd="0" presId="urn:microsoft.com/office/officeart/2005/8/layout/list1"/>
    <dgm:cxn modelId="{A4C02E8E-224C-D940-9709-C4CCE0454E78}" type="presOf" srcId="{45DE3E07-99AC-4D1F-9395-13B6B0ABFA1B}" destId="{01FDE1F4-662D-BD46-B105-CA0B3344B3B1}" srcOrd="1" destOrd="0" presId="urn:microsoft.com/office/officeart/2005/8/layout/list1"/>
    <dgm:cxn modelId="{02812B93-7803-4347-8028-9635F242CD7A}" type="presOf" srcId="{DDDBA872-5BBC-4A5C-9F32-C97E71FAA2D7}" destId="{7BD4FB52-FC1A-0746-85A7-8DD6C70BEDD4}" srcOrd="1" destOrd="0" presId="urn:microsoft.com/office/officeart/2005/8/layout/list1"/>
    <dgm:cxn modelId="{8D71B3A1-47B4-4CBF-B5C1-F4A814EAC14A}" srcId="{C9EB74CB-139F-413C-8C62-76753F13337B}" destId="{DDDBA872-5BBC-4A5C-9F32-C97E71FAA2D7}" srcOrd="1" destOrd="0" parTransId="{5F078E80-BD98-4B4B-A8C9-DDD0EDCCD73C}" sibTransId="{0EC7C056-81A0-4AFB-9B3E-F62BF976D911}"/>
    <dgm:cxn modelId="{2C486ED0-7149-8545-9E9B-3E5AA3752C16}" type="presParOf" srcId="{2A28683D-5ED7-EF43-A0D1-05C800DDABCE}" destId="{06F9953D-6FCA-5944-8E76-77ADDE8E2D5D}" srcOrd="0" destOrd="0" presId="urn:microsoft.com/office/officeart/2005/8/layout/list1"/>
    <dgm:cxn modelId="{C25EE2D0-3BE7-5C42-B90B-C34B95F7FC13}" type="presParOf" srcId="{06F9953D-6FCA-5944-8E76-77ADDE8E2D5D}" destId="{36C98D64-E86A-3540-BCDB-C27780E13672}" srcOrd="0" destOrd="0" presId="urn:microsoft.com/office/officeart/2005/8/layout/list1"/>
    <dgm:cxn modelId="{62CC6795-442B-E649-AD03-A942476B42FC}" type="presParOf" srcId="{06F9953D-6FCA-5944-8E76-77ADDE8E2D5D}" destId="{01FDE1F4-662D-BD46-B105-CA0B3344B3B1}" srcOrd="1" destOrd="0" presId="urn:microsoft.com/office/officeart/2005/8/layout/list1"/>
    <dgm:cxn modelId="{B51CBB95-AF28-BD4B-BFBD-7876F314D314}" type="presParOf" srcId="{2A28683D-5ED7-EF43-A0D1-05C800DDABCE}" destId="{3F08E1EA-B96B-7540-88BD-73C30E128D1B}" srcOrd="1" destOrd="0" presId="urn:microsoft.com/office/officeart/2005/8/layout/list1"/>
    <dgm:cxn modelId="{A1CF984B-0794-FD44-B97E-6FF388EB07AC}" type="presParOf" srcId="{2A28683D-5ED7-EF43-A0D1-05C800DDABCE}" destId="{C233EF19-F41A-084B-AB79-0D0BC4A2144C}" srcOrd="2" destOrd="0" presId="urn:microsoft.com/office/officeart/2005/8/layout/list1"/>
    <dgm:cxn modelId="{7CB72261-C476-954E-B14D-68AEEC0712D2}" type="presParOf" srcId="{2A28683D-5ED7-EF43-A0D1-05C800DDABCE}" destId="{FF0632CC-77DA-3A41-9B1D-5D4A4BE13E53}" srcOrd="3" destOrd="0" presId="urn:microsoft.com/office/officeart/2005/8/layout/list1"/>
    <dgm:cxn modelId="{751087B3-FA6D-7C41-A076-3688B27AD6E4}" type="presParOf" srcId="{2A28683D-5ED7-EF43-A0D1-05C800DDABCE}" destId="{C430A0FF-EA2E-EE48-B0E3-F81884BBBCEC}" srcOrd="4" destOrd="0" presId="urn:microsoft.com/office/officeart/2005/8/layout/list1"/>
    <dgm:cxn modelId="{6A1C24EE-12E5-A14B-834B-2B1EE0531200}" type="presParOf" srcId="{C430A0FF-EA2E-EE48-B0E3-F81884BBBCEC}" destId="{141E740A-B436-4546-8F8B-228AB63D61A0}" srcOrd="0" destOrd="0" presId="urn:microsoft.com/office/officeart/2005/8/layout/list1"/>
    <dgm:cxn modelId="{A1C46FDE-CCD7-9542-ABFC-F936FD61428D}" type="presParOf" srcId="{C430A0FF-EA2E-EE48-B0E3-F81884BBBCEC}" destId="{7BD4FB52-FC1A-0746-85A7-8DD6C70BEDD4}" srcOrd="1" destOrd="0" presId="urn:microsoft.com/office/officeart/2005/8/layout/list1"/>
    <dgm:cxn modelId="{4AC7EFEA-55BC-5A4D-BA16-2948D1A14953}" type="presParOf" srcId="{2A28683D-5ED7-EF43-A0D1-05C800DDABCE}" destId="{CEE07DEB-77C7-724F-A66B-CB596C434365}" srcOrd="5" destOrd="0" presId="urn:microsoft.com/office/officeart/2005/8/layout/list1"/>
    <dgm:cxn modelId="{9425DB86-6888-6947-9BD5-E101B84CE455}" type="presParOf" srcId="{2A28683D-5ED7-EF43-A0D1-05C800DDABCE}" destId="{0F4021A7-9038-A144-B355-1247CB1BC180}" srcOrd="6" destOrd="0" presId="urn:microsoft.com/office/officeart/2005/8/layout/list1"/>
    <dgm:cxn modelId="{E7FC8696-C228-9946-9685-964D644D39DE}" type="presParOf" srcId="{2A28683D-5ED7-EF43-A0D1-05C800DDABCE}" destId="{428F430F-2D8F-B641-9EC2-735AE02F6C68}" srcOrd="7" destOrd="0" presId="urn:microsoft.com/office/officeart/2005/8/layout/list1"/>
    <dgm:cxn modelId="{CDF7EAD9-47A4-E543-B445-9156C6FF0D06}" type="presParOf" srcId="{2A28683D-5ED7-EF43-A0D1-05C800DDABCE}" destId="{DCFD758C-0ACE-A647-8FDC-AB13E3F975B1}" srcOrd="8" destOrd="0" presId="urn:microsoft.com/office/officeart/2005/8/layout/list1"/>
    <dgm:cxn modelId="{3B19BB14-8D9B-E446-BE68-FB7A98ACDBCF}" type="presParOf" srcId="{DCFD758C-0ACE-A647-8FDC-AB13E3F975B1}" destId="{00EE9217-417C-E543-BAB8-F8DD280DB89C}" srcOrd="0" destOrd="0" presId="urn:microsoft.com/office/officeart/2005/8/layout/list1"/>
    <dgm:cxn modelId="{3F9E666F-CAC3-864F-8FFC-EE6357044622}" type="presParOf" srcId="{DCFD758C-0ACE-A647-8FDC-AB13E3F975B1}" destId="{936010DF-5836-E940-833F-1D42863F0D93}" srcOrd="1" destOrd="0" presId="urn:microsoft.com/office/officeart/2005/8/layout/list1"/>
    <dgm:cxn modelId="{B97E9389-5813-C444-94E0-F35D615F886A}" type="presParOf" srcId="{2A28683D-5ED7-EF43-A0D1-05C800DDABCE}" destId="{4F48E2A5-E0EA-A745-A39C-620803D04DDA}" srcOrd="9" destOrd="0" presId="urn:microsoft.com/office/officeart/2005/8/layout/list1"/>
    <dgm:cxn modelId="{E70EAB17-E302-B940-879A-FDA271E57575}" type="presParOf" srcId="{2A28683D-5ED7-EF43-A0D1-05C800DDABCE}" destId="{508452C4-8428-8E42-B979-08A7F15188F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90898C-A648-4263-BD68-E7BA95FBBDAF}"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01ED24-4EA7-43E6-AC84-5D5FB61FC21F}">
      <dgm:prSet/>
      <dgm:spPr/>
      <dgm:t>
        <a:bodyPr/>
        <a:lstStyle/>
        <a:p>
          <a:r>
            <a:rPr lang="en-SG" b="1"/>
            <a:t>Isolation Forest is an unsupervised anomaly detection algorithm that uses the two properties “Few” and “Different” of anomalies to detect their existence.</a:t>
          </a:r>
          <a:br>
            <a:rPr lang="en-SG"/>
          </a:br>
          <a:endParaRPr lang="en-US"/>
        </a:p>
      </dgm:t>
    </dgm:pt>
    <dgm:pt modelId="{DE4BD7D0-C8B0-4995-BB16-E0CE1C593468}" type="parTrans" cxnId="{0635E4FB-2E97-4730-B114-49F7D06E2FFA}">
      <dgm:prSet/>
      <dgm:spPr/>
      <dgm:t>
        <a:bodyPr/>
        <a:lstStyle/>
        <a:p>
          <a:endParaRPr lang="en-US"/>
        </a:p>
      </dgm:t>
    </dgm:pt>
    <dgm:pt modelId="{08676DA2-26AF-40C8-92AE-BCD46E681EB8}" type="sibTrans" cxnId="{0635E4FB-2E97-4730-B114-49F7D06E2FFA}">
      <dgm:prSet/>
      <dgm:spPr/>
      <dgm:t>
        <a:bodyPr/>
        <a:lstStyle/>
        <a:p>
          <a:endParaRPr lang="en-US"/>
        </a:p>
      </dgm:t>
    </dgm:pt>
    <dgm:pt modelId="{6A036F56-C9C2-40D8-A46B-F4547C7B2344}">
      <dgm:prSet/>
      <dgm:spPr/>
      <dgm:t>
        <a:bodyPr/>
        <a:lstStyle/>
        <a:p>
          <a:r>
            <a:rPr lang="en-SG" b="1"/>
            <a:t>Since anomalies are few and different, they are more susceptible to isolation. This algorithm isolates each point in the data and splits them into outliers or inliers. This split depends on how long it takes to separate the points. If we try to separate a point which is obviously a non-outlier, it’ll have many points in its round, so that it will be really difficult to isolate. On the other hand, if the point is an outlier, it’ll be alone and we’ll find it very easily.</a:t>
          </a:r>
          <a:endParaRPr lang="en-US"/>
        </a:p>
      </dgm:t>
    </dgm:pt>
    <dgm:pt modelId="{C12A8077-9C22-494C-A409-A014806497D3}" type="parTrans" cxnId="{E23B88C0-D82D-430E-815B-6DFAD83FB920}">
      <dgm:prSet/>
      <dgm:spPr/>
      <dgm:t>
        <a:bodyPr/>
        <a:lstStyle/>
        <a:p>
          <a:endParaRPr lang="en-US"/>
        </a:p>
      </dgm:t>
    </dgm:pt>
    <dgm:pt modelId="{EB4B33EC-6D71-44DC-8392-3D11909237B4}" type="sibTrans" cxnId="{E23B88C0-D82D-430E-815B-6DFAD83FB920}">
      <dgm:prSet/>
      <dgm:spPr/>
      <dgm:t>
        <a:bodyPr/>
        <a:lstStyle/>
        <a:p>
          <a:endParaRPr lang="en-US"/>
        </a:p>
      </dgm:t>
    </dgm:pt>
    <dgm:pt modelId="{17AC7BE6-02E0-4F16-B776-07CBF70796E3}" type="pres">
      <dgm:prSet presAssocID="{4290898C-A648-4263-BD68-E7BA95FBBDAF}" presName="root" presStyleCnt="0">
        <dgm:presLayoutVars>
          <dgm:dir/>
          <dgm:resizeHandles val="exact"/>
        </dgm:presLayoutVars>
      </dgm:prSet>
      <dgm:spPr/>
    </dgm:pt>
    <dgm:pt modelId="{2F610E35-8A8D-48C7-AB5C-D398D56D6A81}" type="pres">
      <dgm:prSet presAssocID="{2F01ED24-4EA7-43E6-AC84-5D5FB61FC21F}" presName="compNode" presStyleCnt="0"/>
      <dgm:spPr/>
    </dgm:pt>
    <dgm:pt modelId="{CA1D87F9-783A-4645-B1A2-BD456111E857}" type="pres">
      <dgm:prSet presAssocID="{2F01ED24-4EA7-43E6-AC84-5D5FB61FC2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9FF01973-B7ED-4565-9D74-CC194FA9D196}" type="pres">
      <dgm:prSet presAssocID="{2F01ED24-4EA7-43E6-AC84-5D5FB61FC21F}" presName="spaceRect" presStyleCnt="0"/>
      <dgm:spPr/>
    </dgm:pt>
    <dgm:pt modelId="{BE8F60C0-8C7A-4887-BC23-4A7180A1EA53}" type="pres">
      <dgm:prSet presAssocID="{2F01ED24-4EA7-43E6-AC84-5D5FB61FC21F}" presName="textRect" presStyleLbl="revTx" presStyleIdx="0" presStyleCnt="2">
        <dgm:presLayoutVars>
          <dgm:chMax val="1"/>
          <dgm:chPref val="1"/>
        </dgm:presLayoutVars>
      </dgm:prSet>
      <dgm:spPr/>
    </dgm:pt>
    <dgm:pt modelId="{69DBEDE1-5A75-4D2F-B2F9-ACA382372B42}" type="pres">
      <dgm:prSet presAssocID="{08676DA2-26AF-40C8-92AE-BCD46E681EB8}" presName="sibTrans" presStyleCnt="0"/>
      <dgm:spPr/>
    </dgm:pt>
    <dgm:pt modelId="{19B1B616-9652-4797-858A-749F559FF63D}" type="pres">
      <dgm:prSet presAssocID="{6A036F56-C9C2-40D8-A46B-F4547C7B2344}" presName="compNode" presStyleCnt="0"/>
      <dgm:spPr/>
    </dgm:pt>
    <dgm:pt modelId="{5D91CDF7-40E8-4747-A4AD-E7E680191587}" type="pres">
      <dgm:prSet presAssocID="{6A036F56-C9C2-40D8-A46B-F4547C7B23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F71B45D-8534-41EE-8A91-9158ED961A62}" type="pres">
      <dgm:prSet presAssocID="{6A036F56-C9C2-40D8-A46B-F4547C7B2344}" presName="spaceRect" presStyleCnt="0"/>
      <dgm:spPr/>
    </dgm:pt>
    <dgm:pt modelId="{837D1AB9-F24C-4AC7-8379-463AAB3143A6}" type="pres">
      <dgm:prSet presAssocID="{6A036F56-C9C2-40D8-A46B-F4547C7B2344}" presName="textRect" presStyleLbl="revTx" presStyleIdx="1" presStyleCnt="2">
        <dgm:presLayoutVars>
          <dgm:chMax val="1"/>
          <dgm:chPref val="1"/>
        </dgm:presLayoutVars>
      </dgm:prSet>
      <dgm:spPr/>
    </dgm:pt>
  </dgm:ptLst>
  <dgm:cxnLst>
    <dgm:cxn modelId="{3CE2E62C-83EE-F146-A431-A1CE6C1512B5}" type="presOf" srcId="{4290898C-A648-4263-BD68-E7BA95FBBDAF}" destId="{17AC7BE6-02E0-4F16-B776-07CBF70796E3}" srcOrd="0" destOrd="0" presId="urn:microsoft.com/office/officeart/2018/2/layout/IconLabelList"/>
    <dgm:cxn modelId="{E23B88C0-D82D-430E-815B-6DFAD83FB920}" srcId="{4290898C-A648-4263-BD68-E7BA95FBBDAF}" destId="{6A036F56-C9C2-40D8-A46B-F4547C7B2344}" srcOrd="1" destOrd="0" parTransId="{C12A8077-9C22-494C-A409-A014806497D3}" sibTransId="{EB4B33EC-6D71-44DC-8392-3D11909237B4}"/>
    <dgm:cxn modelId="{4E7A2CD6-5FBA-C847-B718-B47870366C37}" type="presOf" srcId="{2F01ED24-4EA7-43E6-AC84-5D5FB61FC21F}" destId="{BE8F60C0-8C7A-4887-BC23-4A7180A1EA53}" srcOrd="0" destOrd="0" presId="urn:microsoft.com/office/officeart/2018/2/layout/IconLabelList"/>
    <dgm:cxn modelId="{0635E4FB-2E97-4730-B114-49F7D06E2FFA}" srcId="{4290898C-A648-4263-BD68-E7BA95FBBDAF}" destId="{2F01ED24-4EA7-43E6-AC84-5D5FB61FC21F}" srcOrd="0" destOrd="0" parTransId="{DE4BD7D0-C8B0-4995-BB16-E0CE1C593468}" sibTransId="{08676DA2-26AF-40C8-92AE-BCD46E681EB8}"/>
    <dgm:cxn modelId="{84FE0CFF-6C4E-5542-88A1-1C30B22B435B}" type="presOf" srcId="{6A036F56-C9C2-40D8-A46B-F4547C7B2344}" destId="{837D1AB9-F24C-4AC7-8379-463AAB3143A6}" srcOrd="0" destOrd="0" presId="urn:microsoft.com/office/officeart/2018/2/layout/IconLabelList"/>
    <dgm:cxn modelId="{F8E0EABC-DCDD-3C4A-B542-DC4F00D9FF88}" type="presParOf" srcId="{17AC7BE6-02E0-4F16-B776-07CBF70796E3}" destId="{2F610E35-8A8D-48C7-AB5C-D398D56D6A81}" srcOrd="0" destOrd="0" presId="urn:microsoft.com/office/officeart/2018/2/layout/IconLabelList"/>
    <dgm:cxn modelId="{F93D8B65-FC0E-3641-B393-BF74B741DA66}" type="presParOf" srcId="{2F610E35-8A8D-48C7-AB5C-D398D56D6A81}" destId="{CA1D87F9-783A-4645-B1A2-BD456111E857}" srcOrd="0" destOrd="0" presId="urn:microsoft.com/office/officeart/2018/2/layout/IconLabelList"/>
    <dgm:cxn modelId="{F85CD151-0C0E-AA44-BD54-F20847D15E01}" type="presParOf" srcId="{2F610E35-8A8D-48C7-AB5C-D398D56D6A81}" destId="{9FF01973-B7ED-4565-9D74-CC194FA9D196}" srcOrd="1" destOrd="0" presId="urn:microsoft.com/office/officeart/2018/2/layout/IconLabelList"/>
    <dgm:cxn modelId="{7509ECBB-B440-094F-A451-A215737BEC6B}" type="presParOf" srcId="{2F610E35-8A8D-48C7-AB5C-D398D56D6A81}" destId="{BE8F60C0-8C7A-4887-BC23-4A7180A1EA53}" srcOrd="2" destOrd="0" presId="urn:microsoft.com/office/officeart/2018/2/layout/IconLabelList"/>
    <dgm:cxn modelId="{0C82E48F-2DB1-B24B-87B3-4D97FA5049A7}" type="presParOf" srcId="{17AC7BE6-02E0-4F16-B776-07CBF70796E3}" destId="{69DBEDE1-5A75-4D2F-B2F9-ACA382372B42}" srcOrd="1" destOrd="0" presId="urn:microsoft.com/office/officeart/2018/2/layout/IconLabelList"/>
    <dgm:cxn modelId="{09AF1E74-96B6-994F-8E3D-C5355D76B9DF}" type="presParOf" srcId="{17AC7BE6-02E0-4F16-B776-07CBF70796E3}" destId="{19B1B616-9652-4797-858A-749F559FF63D}" srcOrd="2" destOrd="0" presId="urn:microsoft.com/office/officeart/2018/2/layout/IconLabelList"/>
    <dgm:cxn modelId="{432C2F19-0CAE-3D4E-9B83-91E708D5AFE9}" type="presParOf" srcId="{19B1B616-9652-4797-858A-749F559FF63D}" destId="{5D91CDF7-40E8-4747-A4AD-E7E680191587}" srcOrd="0" destOrd="0" presId="urn:microsoft.com/office/officeart/2018/2/layout/IconLabelList"/>
    <dgm:cxn modelId="{748896AD-34E8-6241-A1EA-DE1A50334AB5}" type="presParOf" srcId="{19B1B616-9652-4797-858A-749F559FF63D}" destId="{FF71B45D-8534-41EE-8A91-9158ED961A62}" srcOrd="1" destOrd="0" presId="urn:microsoft.com/office/officeart/2018/2/layout/IconLabelList"/>
    <dgm:cxn modelId="{1D739108-276F-1143-B317-BED9D4F07FEE}" type="presParOf" srcId="{19B1B616-9652-4797-858A-749F559FF63D}" destId="{837D1AB9-F24C-4AC7-8379-463AAB3143A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FFA0D-F2D8-A148-B85B-47657EA503E8}">
      <dsp:nvSpPr>
        <dsp:cNvPr id="0" name=""/>
        <dsp:cNvSpPr/>
      </dsp:nvSpPr>
      <dsp:spPr>
        <a:xfrm>
          <a:off x="0" y="93599"/>
          <a:ext cx="7240146" cy="6540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SG" sz="2600" kern="1200"/>
            <a:t>DataQuality Check </a:t>
          </a:r>
          <a:endParaRPr lang="en-US" sz="2600" kern="1200"/>
        </a:p>
      </dsp:txBody>
      <dsp:txXfrm>
        <a:off x="31927" y="125526"/>
        <a:ext cx="7176292" cy="590176"/>
      </dsp:txXfrm>
    </dsp:sp>
    <dsp:sp modelId="{66DE8666-DE81-9D44-A218-09902D856481}">
      <dsp:nvSpPr>
        <dsp:cNvPr id="0" name=""/>
        <dsp:cNvSpPr/>
      </dsp:nvSpPr>
      <dsp:spPr>
        <a:xfrm>
          <a:off x="0" y="822509"/>
          <a:ext cx="7240146" cy="654030"/>
        </a:xfrm>
        <a:prstGeom prst="roundRect">
          <a:avLst/>
        </a:prstGeom>
        <a:solidFill>
          <a:schemeClr val="accent2">
            <a:hueOff val="164472"/>
            <a:satOff val="-1132"/>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Descriptive</a:t>
          </a:r>
          <a:r>
            <a:rPr lang="en-US" sz="2600" kern="1200" baseline="0" dirty="0"/>
            <a:t> Analysis</a:t>
          </a:r>
          <a:endParaRPr lang="en-US" sz="2600" kern="1200" dirty="0"/>
        </a:p>
      </dsp:txBody>
      <dsp:txXfrm>
        <a:off x="31927" y="854436"/>
        <a:ext cx="7176292" cy="590176"/>
      </dsp:txXfrm>
    </dsp:sp>
    <dsp:sp modelId="{7CFDE3B8-2ED8-B342-A172-F57160298778}">
      <dsp:nvSpPr>
        <dsp:cNvPr id="0" name=""/>
        <dsp:cNvSpPr/>
      </dsp:nvSpPr>
      <dsp:spPr>
        <a:xfrm>
          <a:off x="0" y="1551419"/>
          <a:ext cx="7240146" cy="654030"/>
        </a:xfrm>
        <a:prstGeom prst="roundRect">
          <a:avLst/>
        </a:prstGeom>
        <a:solidFill>
          <a:schemeClr val="accent2">
            <a:hueOff val="328944"/>
            <a:satOff val="-2264"/>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SG" sz="2600" kern="1200"/>
            <a:t>Dependent Variable Analysis </a:t>
          </a:r>
          <a:endParaRPr lang="en-US" sz="2600" kern="1200"/>
        </a:p>
      </dsp:txBody>
      <dsp:txXfrm>
        <a:off x="31927" y="1583346"/>
        <a:ext cx="7176292" cy="590176"/>
      </dsp:txXfrm>
    </dsp:sp>
    <dsp:sp modelId="{65B0506B-00A4-C746-B34A-50C2C401C012}">
      <dsp:nvSpPr>
        <dsp:cNvPr id="0" name=""/>
        <dsp:cNvSpPr/>
      </dsp:nvSpPr>
      <dsp:spPr>
        <a:xfrm>
          <a:off x="0" y="2280329"/>
          <a:ext cx="7240146" cy="654030"/>
        </a:xfrm>
        <a:prstGeom prst="roundRect">
          <a:avLst/>
        </a:prstGeom>
        <a:solidFill>
          <a:schemeClr val="accent2">
            <a:hueOff val="493416"/>
            <a:satOff val="-3396"/>
            <a:lumOff val="1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SG" sz="2600" kern="1200"/>
            <a:t>Univariate Analysis</a:t>
          </a:r>
          <a:endParaRPr lang="en-US" sz="2600" kern="1200"/>
        </a:p>
      </dsp:txBody>
      <dsp:txXfrm>
        <a:off x="31927" y="2312256"/>
        <a:ext cx="7176292" cy="590176"/>
      </dsp:txXfrm>
    </dsp:sp>
    <dsp:sp modelId="{64935786-CB2F-4C4D-8F93-3E7996D3F2BA}">
      <dsp:nvSpPr>
        <dsp:cNvPr id="0" name=""/>
        <dsp:cNvSpPr/>
      </dsp:nvSpPr>
      <dsp:spPr>
        <a:xfrm>
          <a:off x="0" y="3009239"/>
          <a:ext cx="7240146" cy="654030"/>
        </a:xfrm>
        <a:prstGeom prst="roundRect">
          <a:avLst/>
        </a:prstGeom>
        <a:solidFill>
          <a:schemeClr val="accent2">
            <a:hueOff val="657888"/>
            <a:satOff val="-4528"/>
            <a:lumOff val="2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SG" sz="2600" kern="1200"/>
            <a:t>Bivariate Analysis</a:t>
          </a:r>
          <a:endParaRPr lang="en-US" sz="2600" kern="1200"/>
        </a:p>
      </dsp:txBody>
      <dsp:txXfrm>
        <a:off x="31927" y="3041166"/>
        <a:ext cx="7176292" cy="590176"/>
      </dsp:txXfrm>
    </dsp:sp>
    <dsp:sp modelId="{65D9FDF6-AE0C-204F-8D97-1124FA3F120B}">
      <dsp:nvSpPr>
        <dsp:cNvPr id="0" name=""/>
        <dsp:cNvSpPr/>
      </dsp:nvSpPr>
      <dsp:spPr>
        <a:xfrm>
          <a:off x="0" y="3738150"/>
          <a:ext cx="7240146" cy="654030"/>
        </a:xfrm>
        <a:prstGeom prst="roundRect">
          <a:avLst/>
        </a:prstGeom>
        <a:solidFill>
          <a:schemeClr val="accent2">
            <a:hueOff val="822359"/>
            <a:satOff val="-5660"/>
            <a:lumOff val="2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SG" sz="2600" kern="1200"/>
            <a:t>Modelling - Supervised &amp; Unsupervised</a:t>
          </a:r>
          <a:endParaRPr lang="en-US" sz="2600" kern="1200"/>
        </a:p>
      </dsp:txBody>
      <dsp:txXfrm>
        <a:off x="31927" y="3770077"/>
        <a:ext cx="7176292" cy="590176"/>
      </dsp:txXfrm>
    </dsp:sp>
    <dsp:sp modelId="{A2EDA620-FB5F-A247-91FC-0C35DD1E3274}">
      <dsp:nvSpPr>
        <dsp:cNvPr id="0" name=""/>
        <dsp:cNvSpPr/>
      </dsp:nvSpPr>
      <dsp:spPr>
        <a:xfrm>
          <a:off x="0" y="4467060"/>
          <a:ext cx="7240146" cy="654030"/>
        </a:xfrm>
        <a:prstGeom prst="roundRect">
          <a:avLst/>
        </a:prstGeom>
        <a:solidFill>
          <a:schemeClr val="accent2">
            <a:hueOff val="986831"/>
            <a:satOff val="-6792"/>
            <a:lumOff val="3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err="1"/>
            <a:t>AutoEncoders</a:t>
          </a:r>
          <a:endParaRPr lang="en-US" sz="2600" kern="1200" dirty="0"/>
        </a:p>
      </dsp:txBody>
      <dsp:txXfrm>
        <a:off x="31927" y="4498987"/>
        <a:ext cx="7176292" cy="590176"/>
      </dsp:txXfrm>
    </dsp:sp>
    <dsp:sp modelId="{B9EF9049-4210-524F-A26D-D6784BC2D98C}">
      <dsp:nvSpPr>
        <dsp:cNvPr id="0" name=""/>
        <dsp:cNvSpPr/>
      </dsp:nvSpPr>
      <dsp:spPr>
        <a:xfrm>
          <a:off x="0" y="5195970"/>
          <a:ext cx="7240146" cy="654030"/>
        </a:xfrm>
        <a:prstGeom prst="roundRect">
          <a:avLst/>
        </a:prstGeom>
        <a:solidFill>
          <a:schemeClr val="accent2">
            <a:hueOff val="1151303"/>
            <a:satOff val="-7924"/>
            <a:lumOff val="3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SG" sz="2600" kern="1200" dirty="0"/>
            <a:t>Summary </a:t>
          </a:r>
          <a:endParaRPr lang="en-US" sz="2600" kern="1200" dirty="0"/>
        </a:p>
      </dsp:txBody>
      <dsp:txXfrm>
        <a:off x="31927" y="5227897"/>
        <a:ext cx="7176292" cy="590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3EF19-F41A-084B-AB79-0D0BC4A2144C}">
      <dsp:nvSpPr>
        <dsp:cNvPr id="0" name=""/>
        <dsp:cNvSpPr/>
      </dsp:nvSpPr>
      <dsp:spPr>
        <a:xfrm>
          <a:off x="0" y="897359"/>
          <a:ext cx="5623795" cy="95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FDE1F4-662D-BD46-B105-CA0B3344B3B1}">
      <dsp:nvSpPr>
        <dsp:cNvPr id="0" name=""/>
        <dsp:cNvSpPr/>
      </dsp:nvSpPr>
      <dsp:spPr>
        <a:xfrm>
          <a:off x="281189" y="336479"/>
          <a:ext cx="3936657" cy="1121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796" tIns="0" rIns="148796" bIns="0" numCol="1" spcCol="1270" anchor="ctr" anchorCtr="0">
          <a:noAutofit/>
        </a:bodyPr>
        <a:lstStyle/>
        <a:p>
          <a:pPr marL="0" lvl="0" indent="0" algn="l" defTabSz="1689100">
            <a:lnSpc>
              <a:spcPct val="90000"/>
            </a:lnSpc>
            <a:spcBef>
              <a:spcPct val="0"/>
            </a:spcBef>
            <a:spcAft>
              <a:spcPct val="35000"/>
            </a:spcAft>
            <a:buNone/>
          </a:pPr>
          <a:r>
            <a:rPr lang="en-SG" sz="3800" b="1" kern="1200"/>
            <a:t>Oversampling</a:t>
          </a:r>
          <a:endParaRPr lang="en-US" sz="3800" kern="1200"/>
        </a:p>
      </dsp:txBody>
      <dsp:txXfrm>
        <a:off x="335949" y="391239"/>
        <a:ext cx="3827137" cy="1012240"/>
      </dsp:txXfrm>
    </dsp:sp>
    <dsp:sp modelId="{0F4021A7-9038-A144-B355-1247CB1BC180}">
      <dsp:nvSpPr>
        <dsp:cNvPr id="0" name=""/>
        <dsp:cNvSpPr/>
      </dsp:nvSpPr>
      <dsp:spPr>
        <a:xfrm>
          <a:off x="0" y="2621039"/>
          <a:ext cx="5623795" cy="95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D4FB52-FC1A-0746-85A7-8DD6C70BEDD4}">
      <dsp:nvSpPr>
        <dsp:cNvPr id="0" name=""/>
        <dsp:cNvSpPr/>
      </dsp:nvSpPr>
      <dsp:spPr>
        <a:xfrm>
          <a:off x="281189" y="2060159"/>
          <a:ext cx="3936657" cy="1121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796" tIns="0" rIns="148796" bIns="0" numCol="1" spcCol="1270" anchor="ctr" anchorCtr="0">
          <a:noAutofit/>
        </a:bodyPr>
        <a:lstStyle/>
        <a:p>
          <a:pPr marL="0" lvl="0" indent="0" algn="l" defTabSz="1689100">
            <a:lnSpc>
              <a:spcPct val="90000"/>
            </a:lnSpc>
            <a:spcBef>
              <a:spcPct val="0"/>
            </a:spcBef>
            <a:spcAft>
              <a:spcPct val="35000"/>
            </a:spcAft>
            <a:buNone/>
          </a:pPr>
          <a:r>
            <a:rPr lang="en-SG" sz="3800" b="1" kern="1200"/>
            <a:t>Undersampling</a:t>
          </a:r>
          <a:endParaRPr lang="en-US" sz="3800" kern="1200"/>
        </a:p>
      </dsp:txBody>
      <dsp:txXfrm>
        <a:off x="335949" y="2114919"/>
        <a:ext cx="3827137" cy="1012240"/>
      </dsp:txXfrm>
    </dsp:sp>
    <dsp:sp modelId="{508452C4-8428-8E42-B979-08A7F15188FD}">
      <dsp:nvSpPr>
        <dsp:cNvPr id="0" name=""/>
        <dsp:cNvSpPr/>
      </dsp:nvSpPr>
      <dsp:spPr>
        <a:xfrm>
          <a:off x="0" y="4344719"/>
          <a:ext cx="5623795" cy="95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6010DF-5836-E940-833F-1D42863F0D93}">
      <dsp:nvSpPr>
        <dsp:cNvPr id="0" name=""/>
        <dsp:cNvSpPr/>
      </dsp:nvSpPr>
      <dsp:spPr>
        <a:xfrm>
          <a:off x="281189" y="3783839"/>
          <a:ext cx="3936657" cy="1121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796" tIns="0" rIns="148796" bIns="0" numCol="1" spcCol="1270" anchor="ctr" anchorCtr="0">
          <a:noAutofit/>
        </a:bodyPr>
        <a:lstStyle/>
        <a:p>
          <a:pPr marL="0" lvl="0" indent="0" algn="l" defTabSz="1689100">
            <a:lnSpc>
              <a:spcPct val="90000"/>
            </a:lnSpc>
            <a:spcBef>
              <a:spcPct val="0"/>
            </a:spcBef>
            <a:spcAft>
              <a:spcPct val="35000"/>
            </a:spcAft>
            <a:buNone/>
          </a:pPr>
          <a:r>
            <a:rPr lang="en-SG" sz="3800" b="1" kern="1200"/>
            <a:t>SMOTE</a:t>
          </a:r>
          <a:endParaRPr lang="en-US" sz="3800" kern="1200"/>
        </a:p>
      </dsp:txBody>
      <dsp:txXfrm>
        <a:off x="335949" y="3838599"/>
        <a:ext cx="3827137" cy="1012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D87F9-783A-4645-B1A2-BD456111E857}">
      <dsp:nvSpPr>
        <dsp:cNvPr id="0" name=""/>
        <dsp:cNvSpPr/>
      </dsp:nvSpPr>
      <dsp:spPr>
        <a:xfrm>
          <a:off x="2006514" y="17018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8F60C0-8C7A-4887-BC23-4A7180A1EA53}">
      <dsp:nvSpPr>
        <dsp:cNvPr id="0" name=""/>
        <dsp:cNvSpPr/>
      </dsp:nvSpPr>
      <dsp:spPr>
        <a:xfrm>
          <a:off x="818514" y="2691543"/>
          <a:ext cx="4320000" cy="13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SG" sz="1100" b="1" kern="1200"/>
            <a:t>Isolation Forest is an unsupervised anomaly detection algorithm that uses the two properties “Few” and “Different” of anomalies to detect their existence.</a:t>
          </a:r>
          <a:br>
            <a:rPr lang="en-SG" sz="1100" kern="1200"/>
          </a:br>
          <a:endParaRPr lang="en-US" sz="1100" kern="1200"/>
        </a:p>
      </dsp:txBody>
      <dsp:txXfrm>
        <a:off x="818514" y="2691543"/>
        <a:ext cx="4320000" cy="1327500"/>
      </dsp:txXfrm>
    </dsp:sp>
    <dsp:sp modelId="{5D91CDF7-40E8-4747-A4AD-E7E680191587}">
      <dsp:nvSpPr>
        <dsp:cNvPr id="0" name=""/>
        <dsp:cNvSpPr/>
      </dsp:nvSpPr>
      <dsp:spPr>
        <a:xfrm>
          <a:off x="7082514" y="17018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7D1AB9-F24C-4AC7-8379-463AAB3143A6}">
      <dsp:nvSpPr>
        <dsp:cNvPr id="0" name=""/>
        <dsp:cNvSpPr/>
      </dsp:nvSpPr>
      <dsp:spPr>
        <a:xfrm>
          <a:off x="5894514" y="2691543"/>
          <a:ext cx="4320000" cy="13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SG" sz="1100" b="1" kern="1200"/>
            <a:t>Since anomalies are few and different, they are more susceptible to isolation. This algorithm isolates each point in the data and splits them into outliers or inliers. This split depends on how long it takes to separate the points. If we try to separate a point which is obviously a non-outlier, it’ll have many points in its round, so that it will be really difficult to isolate. On the other hand, if the point is an outlier, it’ll be alone and we’ll find it very easily.</a:t>
          </a:r>
          <a:endParaRPr lang="en-US" sz="1100" kern="1200"/>
        </a:p>
      </dsp:txBody>
      <dsp:txXfrm>
        <a:off x="5894514" y="2691543"/>
        <a:ext cx="4320000" cy="13275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August 3,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44930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August 3,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3360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August 3,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8885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August 3,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0986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August 3,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14107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August 3,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65633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August 3,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2482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August 3,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46831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August 3,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28021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August 3,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0548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August 3,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33430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August 3,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24936814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5" r:id="rId6"/>
    <p:sldLayoutId id="2147483730" r:id="rId7"/>
    <p:sldLayoutId id="2147483731" r:id="rId8"/>
    <p:sldLayoutId id="2147483732" r:id="rId9"/>
    <p:sldLayoutId id="2147483734" r:id="rId10"/>
    <p:sldLayoutId id="214748373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twork Technology Background">
            <a:extLst>
              <a:ext uri="{FF2B5EF4-FFF2-40B4-BE49-F238E27FC236}">
                <a16:creationId xmlns:a16="http://schemas.microsoft.com/office/drawing/2014/main" id="{CA5349A7-D504-4254-B18E-B64BA6401240}"/>
              </a:ext>
            </a:extLst>
          </p:cNvPr>
          <p:cNvPicPr>
            <a:picLocks noChangeAspect="1"/>
          </p:cNvPicPr>
          <p:nvPr/>
        </p:nvPicPr>
        <p:blipFill rotWithShape="1">
          <a:blip r:embed="rId2"/>
          <a:srcRect b="3440"/>
          <a:stretch/>
        </p:blipFill>
        <p:spPr>
          <a:xfrm>
            <a:off x="20" y="-1"/>
            <a:ext cx="12191980" cy="6857571"/>
          </a:xfrm>
          <a:prstGeom prst="rect">
            <a:avLst/>
          </a:prstGeom>
        </p:spPr>
      </p:pic>
      <p:sp>
        <p:nvSpPr>
          <p:cNvPr id="33" name="Rectangle 32">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99090-644C-304E-B344-5BFA08E7EF18}"/>
              </a:ext>
            </a:extLst>
          </p:cNvPr>
          <p:cNvSpPr>
            <a:spLocks noGrp="1"/>
          </p:cNvSpPr>
          <p:nvPr>
            <p:ph type="ctrTitle"/>
          </p:nvPr>
        </p:nvSpPr>
        <p:spPr>
          <a:xfrm>
            <a:off x="1619534" y="504966"/>
            <a:ext cx="8952932" cy="3043213"/>
          </a:xfrm>
        </p:spPr>
        <p:txBody>
          <a:bodyPr anchor="b">
            <a:normAutofit/>
          </a:bodyPr>
          <a:lstStyle/>
          <a:p>
            <a:r>
              <a:rPr lang="en-US">
                <a:solidFill>
                  <a:schemeClr val="bg1"/>
                </a:solidFill>
              </a:rPr>
              <a:t>Credit Card Fraud Detection </a:t>
            </a:r>
          </a:p>
        </p:txBody>
      </p:sp>
      <p:sp>
        <p:nvSpPr>
          <p:cNvPr id="3" name="Subtitle 2">
            <a:extLst>
              <a:ext uri="{FF2B5EF4-FFF2-40B4-BE49-F238E27FC236}">
                <a16:creationId xmlns:a16="http://schemas.microsoft.com/office/drawing/2014/main" id="{CEE75010-464A-7D4D-871F-0CFA68961B16}"/>
              </a:ext>
            </a:extLst>
          </p:cNvPr>
          <p:cNvSpPr>
            <a:spLocks noGrp="1"/>
          </p:cNvSpPr>
          <p:nvPr>
            <p:ph type="subTitle" idx="1"/>
          </p:nvPr>
        </p:nvSpPr>
        <p:spPr>
          <a:xfrm>
            <a:off x="2950191" y="3749746"/>
            <a:ext cx="6291618" cy="2208321"/>
          </a:xfrm>
        </p:spPr>
        <p:txBody>
          <a:bodyPr anchor="t">
            <a:normAutofit/>
          </a:bodyPr>
          <a:lstStyle/>
          <a:p>
            <a:r>
              <a:rPr lang="en-US">
                <a:solidFill>
                  <a:schemeClr val="bg1"/>
                </a:solidFill>
              </a:rPr>
              <a:t> Predictive Modeling – Praveen G </a:t>
            </a:r>
          </a:p>
        </p:txBody>
      </p:sp>
    </p:spTree>
    <p:extLst>
      <p:ext uri="{BB962C8B-B14F-4D97-AF65-F5344CB8AC3E}">
        <p14:creationId xmlns:p14="http://schemas.microsoft.com/office/powerpoint/2010/main" val="362204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Insights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E39E4E1C-EAA5-C642-9736-7104EA68992B}"/>
              </a:ext>
            </a:extLst>
          </p:cNvPr>
          <p:cNvPicPr>
            <a:picLocks noGrp="1" noChangeAspect="1"/>
          </p:cNvPicPr>
          <p:nvPr>
            <p:ph idx="1"/>
          </p:nvPr>
        </p:nvPicPr>
        <p:blipFill>
          <a:blip r:embed="rId2"/>
          <a:stretch>
            <a:fillRect/>
          </a:stretch>
        </p:blipFill>
        <p:spPr>
          <a:xfrm>
            <a:off x="463925" y="477291"/>
            <a:ext cx="11270875" cy="4367465"/>
          </a:xfrm>
          <a:prstGeom prst="rect">
            <a:avLst/>
          </a:prstGeom>
        </p:spPr>
      </p:pic>
    </p:spTree>
    <p:extLst>
      <p:ext uri="{BB962C8B-B14F-4D97-AF65-F5344CB8AC3E}">
        <p14:creationId xmlns:p14="http://schemas.microsoft.com/office/powerpoint/2010/main" val="1304950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pette putting a sample in vials">
            <a:extLst>
              <a:ext uri="{FF2B5EF4-FFF2-40B4-BE49-F238E27FC236}">
                <a16:creationId xmlns:a16="http://schemas.microsoft.com/office/drawing/2014/main" id="{8706C1DA-B638-4583-87CC-0F28DA82DB20}"/>
              </a:ext>
            </a:extLst>
          </p:cNvPr>
          <p:cNvPicPr>
            <a:picLocks noChangeAspect="1"/>
          </p:cNvPicPr>
          <p:nvPr/>
        </p:nvPicPr>
        <p:blipFill rotWithShape="1">
          <a:blip r:embed="rId2"/>
          <a:srcRect t="15638"/>
          <a:stretch/>
        </p:blipFill>
        <p:spPr>
          <a:xfrm>
            <a:off x="20" y="-1824"/>
            <a:ext cx="12191980" cy="6865514"/>
          </a:xfrm>
          <a:prstGeom prst="rect">
            <a:avLst/>
          </a:prstGeom>
        </p:spPr>
      </p:pic>
      <p:sp>
        <p:nvSpPr>
          <p:cNvPr id="15" name="Rectangle 14">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9D1F3-9346-3D4C-ACC7-0FEF73DFECB2}"/>
              </a:ext>
            </a:extLst>
          </p:cNvPr>
          <p:cNvSpPr>
            <a:spLocks noGrp="1"/>
          </p:cNvSpPr>
          <p:nvPr>
            <p:ph type="title"/>
          </p:nvPr>
        </p:nvSpPr>
        <p:spPr>
          <a:xfrm>
            <a:off x="4196883" y="2719274"/>
            <a:ext cx="7836832" cy="709726"/>
          </a:xfrm>
        </p:spPr>
        <p:txBody>
          <a:bodyPr vert="horz" lIns="0" tIns="0" rIns="0" bIns="0" rtlCol="0" anchor="b">
            <a:normAutofit/>
          </a:bodyPr>
          <a:lstStyle/>
          <a:p>
            <a:r>
              <a:rPr lang="en-US" sz="4000" spc="750" dirty="0">
                <a:solidFill>
                  <a:schemeClr val="bg1"/>
                </a:solidFill>
              </a:rPr>
              <a:t>Univariate analysis</a:t>
            </a:r>
          </a:p>
        </p:txBody>
      </p:sp>
      <p:sp>
        <p:nvSpPr>
          <p:cNvPr id="17" name="Rectangle 16">
            <a:extLst>
              <a:ext uri="{FF2B5EF4-FFF2-40B4-BE49-F238E27FC236}">
                <a16:creationId xmlns:a16="http://schemas.microsoft.com/office/drawing/2014/main" id="{D1DEB652-CD49-4786-9154-A1A30E195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A7483D-55E4-41F7-8F87-19FAB2AEA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342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9D1F3-9346-3D4C-ACC7-0FEF73DFECB2}"/>
              </a:ext>
            </a:extLst>
          </p:cNvPr>
          <p:cNvSpPr>
            <a:spLocks noGrp="1"/>
          </p:cNvSpPr>
          <p:nvPr>
            <p:ph type="title"/>
          </p:nvPr>
        </p:nvSpPr>
        <p:spPr/>
        <p:txBody>
          <a:bodyPr/>
          <a:lstStyle/>
          <a:p>
            <a:endParaRPr lang="en-US"/>
          </a:p>
        </p:txBody>
      </p:sp>
      <p:pic>
        <p:nvPicPr>
          <p:cNvPr id="5" name="Content Placeholder 4" descr="Chart, histogram&#10;&#10;Description automatically generated">
            <a:extLst>
              <a:ext uri="{FF2B5EF4-FFF2-40B4-BE49-F238E27FC236}">
                <a16:creationId xmlns:a16="http://schemas.microsoft.com/office/drawing/2014/main" id="{001B058D-C858-0D44-8265-18F6D3F4835E}"/>
              </a:ext>
            </a:extLst>
          </p:cNvPr>
          <p:cNvPicPr>
            <a:picLocks noGrp="1" noChangeAspect="1"/>
          </p:cNvPicPr>
          <p:nvPr>
            <p:ph idx="1"/>
          </p:nvPr>
        </p:nvPicPr>
        <p:blipFill>
          <a:blip r:embed="rId2"/>
          <a:stretch>
            <a:fillRect/>
          </a:stretch>
        </p:blipFill>
        <p:spPr>
          <a:xfrm>
            <a:off x="264018" y="0"/>
            <a:ext cx="5887263" cy="3052119"/>
          </a:xfrm>
        </p:spPr>
      </p:pic>
      <p:pic>
        <p:nvPicPr>
          <p:cNvPr id="7" name="Picture 6" descr="Chart, histogram, box and whisker chart&#10;&#10;Description automatically generated">
            <a:extLst>
              <a:ext uri="{FF2B5EF4-FFF2-40B4-BE49-F238E27FC236}">
                <a16:creationId xmlns:a16="http://schemas.microsoft.com/office/drawing/2014/main" id="{88B2D2F7-34D5-F546-B34D-882C0E2E56E7}"/>
              </a:ext>
            </a:extLst>
          </p:cNvPr>
          <p:cNvPicPr>
            <a:picLocks noChangeAspect="1"/>
          </p:cNvPicPr>
          <p:nvPr/>
        </p:nvPicPr>
        <p:blipFill>
          <a:blip r:embed="rId3"/>
          <a:stretch>
            <a:fillRect/>
          </a:stretch>
        </p:blipFill>
        <p:spPr>
          <a:xfrm>
            <a:off x="5918886" y="0"/>
            <a:ext cx="6118611" cy="3052119"/>
          </a:xfrm>
          <a:prstGeom prst="rect">
            <a:avLst/>
          </a:prstGeom>
        </p:spPr>
      </p:pic>
      <p:pic>
        <p:nvPicPr>
          <p:cNvPr id="9" name="Picture 8" descr="Chart, histogram, box and whisker chart&#10;&#10;Description automatically generated">
            <a:extLst>
              <a:ext uri="{FF2B5EF4-FFF2-40B4-BE49-F238E27FC236}">
                <a16:creationId xmlns:a16="http://schemas.microsoft.com/office/drawing/2014/main" id="{1E34C22B-F635-8B4F-B3FB-2F26208678F9}"/>
              </a:ext>
            </a:extLst>
          </p:cNvPr>
          <p:cNvPicPr>
            <a:picLocks noChangeAspect="1"/>
          </p:cNvPicPr>
          <p:nvPr/>
        </p:nvPicPr>
        <p:blipFill>
          <a:blip r:embed="rId4"/>
          <a:stretch>
            <a:fillRect/>
          </a:stretch>
        </p:blipFill>
        <p:spPr>
          <a:xfrm>
            <a:off x="148283" y="3247941"/>
            <a:ext cx="6351372" cy="3188379"/>
          </a:xfrm>
          <a:prstGeom prst="rect">
            <a:avLst/>
          </a:prstGeom>
        </p:spPr>
      </p:pic>
      <p:pic>
        <p:nvPicPr>
          <p:cNvPr id="11" name="Picture 10" descr="Chart, histogram&#10;&#10;Description automatically generated">
            <a:extLst>
              <a:ext uri="{FF2B5EF4-FFF2-40B4-BE49-F238E27FC236}">
                <a16:creationId xmlns:a16="http://schemas.microsoft.com/office/drawing/2014/main" id="{13AD25DA-741C-824C-AC0B-35AC2C346F38}"/>
              </a:ext>
            </a:extLst>
          </p:cNvPr>
          <p:cNvPicPr>
            <a:picLocks noChangeAspect="1"/>
          </p:cNvPicPr>
          <p:nvPr/>
        </p:nvPicPr>
        <p:blipFill>
          <a:blip r:embed="rId5"/>
          <a:stretch>
            <a:fillRect/>
          </a:stretch>
        </p:blipFill>
        <p:spPr>
          <a:xfrm>
            <a:off x="5820058" y="3247941"/>
            <a:ext cx="6407436" cy="3143648"/>
          </a:xfrm>
          <a:prstGeom prst="rect">
            <a:avLst/>
          </a:prstGeom>
        </p:spPr>
      </p:pic>
    </p:spTree>
    <p:extLst>
      <p:ext uri="{BB962C8B-B14F-4D97-AF65-F5344CB8AC3E}">
        <p14:creationId xmlns:p14="http://schemas.microsoft.com/office/powerpoint/2010/main" val="3477048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9D1F3-9346-3D4C-ACC7-0FEF73DFECB2}"/>
              </a:ext>
            </a:extLst>
          </p:cNvPr>
          <p:cNvSpPr>
            <a:spLocks noGrp="1"/>
          </p:cNvSpPr>
          <p:nvPr>
            <p:ph type="title"/>
          </p:nvPr>
        </p:nvSpPr>
        <p:spPr/>
        <p:txBody>
          <a:bodyPr/>
          <a:lstStyle/>
          <a:p>
            <a:endParaRPr lang="en-US"/>
          </a:p>
        </p:txBody>
      </p:sp>
      <p:pic>
        <p:nvPicPr>
          <p:cNvPr id="5" name="Content Placeholder 4" descr="Chart, histogram&#10;&#10;Description automatically generated">
            <a:extLst>
              <a:ext uri="{FF2B5EF4-FFF2-40B4-BE49-F238E27FC236}">
                <a16:creationId xmlns:a16="http://schemas.microsoft.com/office/drawing/2014/main" id="{76CB7B0F-1A2B-B44A-9470-1C115B70BBE6}"/>
              </a:ext>
            </a:extLst>
          </p:cNvPr>
          <p:cNvPicPr>
            <a:picLocks noGrp="1" noChangeAspect="1"/>
          </p:cNvPicPr>
          <p:nvPr>
            <p:ph idx="1"/>
          </p:nvPr>
        </p:nvPicPr>
        <p:blipFill>
          <a:blip r:embed="rId2"/>
          <a:stretch>
            <a:fillRect/>
          </a:stretch>
        </p:blipFill>
        <p:spPr>
          <a:xfrm>
            <a:off x="579121" y="50356"/>
            <a:ext cx="6046108" cy="2964694"/>
          </a:xfrm>
        </p:spPr>
      </p:pic>
      <p:pic>
        <p:nvPicPr>
          <p:cNvPr id="7" name="Picture 6" descr="Chart, histogram, box and whisker chart&#10;&#10;Description automatically generated">
            <a:extLst>
              <a:ext uri="{FF2B5EF4-FFF2-40B4-BE49-F238E27FC236}">
                <a16:creationId xmlns:a16="http://schemas.microsoft.com/office/drawing/2014/main" id="{56C8C90F-5499-414C-97FA-18FB21533DC5}"/>
              </a:ext>
            </a:extLst>
          </p:cNvPr>
          <p:cNvPicPr>
            <a:picLocks noChangeAspect="1"/>
          </p:cNvPicPr>
          <p:nvPr/>
        </p:nvPicPr>
        <p:blipFill>
          <a:blip r:embed="rId3"/>
          <a:stretch>
            <a:fillRect/>
          </a:stretch>
        </p:blipFill>
        <p:spPr>
          <a:xfrm>
            <a:off x="6112502" y="50356"/>
            <a:ext cx="6079498" cy="2964694"/>
          </a:xfrm>
          <a:prstGeom prst="rect">
            <a:avLst/>
          </a:prstGeom>
        </p:spPr>
      </p:pic>
      <p:pic>
        <p:nvPicPr>
          <p:cNvPr id="9" name="Picture 8" descr="Chart, histogram&#10;&#10;Description automatically generated">
            <a:extLst>
              <a:ext uri="{FF2B5EF4-FFF2-40B4-BE49-F238E27FC236}">
                <a16:creationId xmlns:a16="http://schemas.microsoft.com/office/drawing/2014/main" id="{9E76152C-A848-934D-9FA2-140486380AB4}"/>
              </a:ext>
            </a:extLst>
          </p:cNvPr>
          <p:cNvPicPr>
            <a:picLocks noChangeAspect="1"/>
          </p:cNvPicPr>
          <p:nvPr/>
        </p:nvPicPr>
        <p:blipFill>
          <a:blip r:embed="rId4"/>
          <a:stretch>
            <a:fillRect/>
          </a:stretch>
        </p:blipFill>
        <p:spPr>
          <a:xfrm>
            <a:off x="667291" y="3114616"/>
            <a:ext cx="6079498" cy="3175062"/>
          </a:xfrm>
          <a:prstGeom prst="rect">
            <a:avLst/>
          </a:prstGeom>
        </p:spPr>
      </p:pic>
      <p:pic>
        <p:nvPicPr>
          <p:cNvPr id="11" name="Picture 10" descr="Chart, histogram&#10;&#10;Description automatically generated">
            <a:extLst>
              <a:ext uri="{FF2B5EF4-FFF2-40B4-BE49-F238E27FC236}">
                <a16:creationId xmlns:a16="http://schemas.microsoft.com/office/drawing/2014/main" id="{26B018F5-A54F-A14E-8764-EAC86944931C}"/>
              </a:ext>
            </a:extLst>
          </p:cNvPr>
          <p:cNvPicPr>
            <a:picLocks noChangeAspect="1"/>
          </p:cNvPicPr>
          <p:nvPr/>
        </p:nvPicPr>
        <p:blipFill>
          <a:blip r:embed="rId5"/>
          <a:stretch>
            <a:fillRect/>
          </a:stretch>
        </p:blipFill>
        <p:spPr>
          <a:xfrm>
            <a:off x="6227806" y="3114616"/>
            <a:ext cx="5964194" cy="3015712"/>
          </a:xfrm>
          <a:prstGeom prst="rect">
            <a:avLst/>
          </a:prstGeom>
        </p:spPr>
      </p:pic>
    </p:spTree>
    <p:extLst>
      <p:ext uri="{BB962C8B-B14F-4D97-AF65-F5344CB8AC3E}">
        <p14:creationId xmlns:p14="http://schemas.microsoft.com/office/powerpoint/2010/main" val="142256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F9D1F3-9346-3D4C-ACC7-0FEF73DFECB2}"/>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Summary</a:t>
            </a:r>
          </a:p>
        </p:txBody>
      </p:sp>
      <p:pic>
        <p:nvPicPr>
          <p:cNvPr id="5" name="Content Placeholder 4" descr="Graphical user interface, text&#10;&#10;Description automatically generated">
            <a:extLst>
              <a:ext uri="{FF2B5EF4-FFF2-40B4-BE49-F238E27FC236}">
                <a16:creationId xmlns:a16="http://schemas.microsoft.com/office/drawing/2014/main" id="{7929A05A-68D5-4346-96B2-AD3663407EE3}"/>
              </a:ext>
            </a:extLst>
          </p:cNvPr>
          <p:cNvPicPr>
            <a:picLocks noGrp="1" noChangeAspect="1"/>
          </p:cNvPicPr>
          <p:nvPr>
            <p:ph idx="1"/>
          </p:nvPr>
        </p:nvPicPr>
        <p:blipFill>
          <a:blip r:embed="rId2"/>
          <a:stretch>
            <a:fillRect/>
          </a:stretch>
        </p:blipFill>
        <p:spPr>
          <a:xfrm>
            <a:off x="463925" y="1590290"/>
            <a:ext cx="11270875" cy="2141466"/>
          </a:xfrm>
          <a:prstGeom prst="rect">
            <a:avLst/>
          </a:prstGeom>
        </p:spPr>
      </p:pic>
    </p:spTree>
    <p:extLst>
      <p:ext uri="{BB962C8B-B14F-4D97-AF65-F5344CB8AC3E}">
        <p14:creationId xmlns:p14="http://schemas.microsoft.com/office/powerpoint/2010/main" val="130150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and white gradient with red lines">
            <a:extLst>
              <a:ext uri="{FF2B5EF4-FFF2-40B4-BE49-F238E27FC236}">
                <a16:creationId xmlns:a16="http://schemas.microsoft.com/office/drawing/2014/main" id="{87A4F6D1-E593-4E1F-A5C7-4738091E8B9E}"/>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751114" y="620486"/>
            <a:ext cx="5344886" cy="4062547"/>
          </a:xfrm>
        </p:spPr>
        <p:txBody>
          <a:bodyPr vert="horz" lIns="0" tIns="0" rIns="0" bIns="0" rtlCol="0" anchor="b">
            <a:normAutofit/>
          </a:bodyPr>
          <a:lstStyle/>
          <a:p>
            <a:r>
              <a:rPr lang="en-US" sz="4000" spc="750">
                <a:solidFill>
                  <a:schemeClr val="bg1"/>
                </a:solidFill>
              </a:rPr>
              <a:t>Heatmap for explainatory variables</a:t>
            </a:r>
            <a:br>
              <a:rPr lang="en-US" sz="4000" spc="750">
                <a:solidFill>
                  <a:schemeClr val="bg1"/>
                </a:solidFill>
              </a:rPr>
            </a:br>
            <a:endParaRPr lang="en-US" sz="4000" spc="750">
              <a:solidFill>
                <a:schemeClr val="bg1"/>
              </a:solidFill>
            </a:endParaRPr>
          </a:p>
        </p:txBody>
      </p:sp>
      <p:sp>
        <p:nvSpPr>
          <p:cNvPr id="19" name="Rectangle 18">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017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667569" y="5553718"/>
            <a:ext cx="7203004" cy="1054645"/>
          </a:xfrm>
        </p:spPr>
        <p:txBody>
          <a:bodyPr vert="horz" lIns="0" tIns="0" rIns="0" bIns="0" rtlCol="0" anchor="ctr">
            <a:normAutofit/>
          </a:bodyPr>
          <a:lstStyle/>
          <a:p>
            <a:endParaRPr lang="en-US" sz="3200" spc="750">
              <a:solidFill>
                <a:schemeClr val="bg1"/>
              </a:solidFill>
            </a:endParaRPr>
          </a:p>
        </p:txBody>
      </p:sp>
      <p:pic>
        <p:nvPicPr>
          <p:cNvPr id="5" name="Content Placeholder 4" descr="Chart, treemap chart&#10;&#10;Description automatically generated">
            <a:extLst>
              <a:ext uri="{FF2B5EF4-FFF2-40B4-BE49-F238E27FC236}">
                <a16:creationId xmlns:a16="http://schemas.microsoft.com/office/drawing/2014/main" id="{50E4DC62-A215-0940-9C36-BE921C9D3136}"/>
              </a:ext>
            </a:extLst>
          </p:cNvPr>
          <p:cNvPicPr>
            <a:picLocks noGrp="1" noChangeAspect="1"/>
          </p:cNvPicPr>
          <p:nvPr>
            <p:ph idx="1"/>
          </p:nvPr>
        </p:nvPicPr>
        <p:blipFill>
          <a:blip r:embed="rId2"/>
          <a:stretch>
            <a:fillRect/>
          </a:stretch>
        </p:blipFill>
        <p:spPr>
          <a:xfrm>
            <a:off x="-13451" y="-28017"/>
            <a:ext cx="11257005" cy="6885588"/>
          </a:xfrm>
          <a:prstGeom prst="rect">
            <a:avLst/>
          </a:prstGeom>
        </p:spPr>
      </p:pic>
    </p:spTree>
    <p:extLst>
      <p:ext uri="{BB962C8B-B14F-4D97-AF65-F5344CB8AC3E}">
        <p14:creationId xmlns:p14="http://schemas.microsoft.com/office/powerpoint/2010/main" val="2870719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tique cash register keys">
            <a:extLst>
              <a:ext uri="{FF2B5EF4-FFF2-40B4-BE49-F238E27FC236}">
                <a16:creationId xmlns:a16="http://schemas.microsoft.com/office/drawing/2014/main" id="{B569B3E6-436B-449E-924A-4DD0A8BE2C7A}"/>
              </a:ext>
            </a:extLst>
          </p:cNvPr>
          <p:cNvPicPr>
            <a:picLocks noChangeAspect="1"/>
          </p:cNvPicPr>
          <p:nvPr/>
        </p:nvPicPr>
        <p:blipFill rotWithShape="1">
          <a:blip r:embed="rId2"/>
          <a:srcRect t="9418" b="5776"/>
          <a:stretch/>
        </p:blipFill>
        <p:spPr>
          <a:xfrm>
            <a:off x="6625" y="10"/>
            <a:ext cx="12192000" cy="6875809"/>
          </a:xfrm>
          <a:prstGeom prst="rect">
            <a:avLst/>
          </a:prstGeom>
        </p:spPr>
      </p:pic>
      <p:sp>
        <p:nvSpPr>
          <p:cNvPr id="32" name="Rectangle 3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32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6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34091" y="2501550"/>
            <a:ext cx="3245409" cy="3531403"/>
          </a:xfrm>
        </p:spPr>
        <p:txBody>
          <a:bodyPr vert="horz" lIns="0" tIns="0" rIns="0" bIns="0" rtlCol="0" anchor="t">
            <a:normAutofit/>
          </a:bodyPr>
          <a:lstStyle/>
          <a:p>
            <a:pPr algn="r">
              <a:lnSpc>
                <a:spcPct val="90000"/>
              </a:lnSpc>
            </a:pPr>
            <a:r>
              <a:rPr lang="en-US" sz="1800" spc="750">
                <a:solidFill>
                  <a:schemeClr val="bg1"/>
                </a:solidFill>
              </a:rPr>
              <a:t>distribution of the classes with respect to time for both fraudulent and normal transactions.</a:t>
            </a:r>
            <a:br>
              <a:rPr lang="en-US" sz="1800" spc="750">
                <a:solidFill>
                  <a:schemeClr val="bg1"/>
                </a:solidFill>
              </a:rPr>
            </a:br>
            <a:endParaRPr lang="en-US" sz="1800" spc="750">
              <a:solidFill>
                <a:schemeClr val="bg1"/>
              </a:solidFill>
            </a:endParaRPr>
          </a:p>
        </p:txBody>
      </p:sp>
    </p:spTree>
    <p:extLst>
      <p:ext uri="{BB962C8B-B14F-4D97-AF65-F5344CB8AC3E}">
        <p14:creationId xmlns:p14="http://schemas.microsoft.com/office/powerpoint/2010/main" val="261663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8" name="Content Placeholder 4" descr="Chart, histogram&#10;&#10;Description automatically generated">
            <a:extLst>
              <a:ext uri="{FF2B5EF4-FFF2-40B4-BE49-F238E27FC236}">
                <a16:creationId xmlns:a16="http://schemas.microsoft.com/office/drawing/2014/main" id="{3F6A508F-BEBD-7648-B0F3-3C567AF8E4A8}"/>
              </a:ext>
            </a:extLst>
          </p:cNvPr>
          <p:cNvPicPr>
            <a:picLocks noGrp="1" noChangeAspect="1"/>
          </p:cNvPicPr>
          <p:nvPr>
            <p:ph idx="1"/>
          </p:nvPr>
        </p:nvPicPr>
        <p:blipFill rotWithShape="1">
          <a:blip r:embed="rId2"/>
          <a:srcRect t="3739"/>
          <a:stretch/>
        </p:blipFill>
        <p:spPr>
          <a:xfrm>
            <a:off x="4160882" y="666754"/>
            <a:ext cx="8030353" cy="4794931"/>
          </a:xfrm>
          <a:prstGeom prst="rect">
            <a:avLst/>
          </a:prstGeom>
        </p:spPr>
      </p:pic>
      <p:sp>
        <p:nvSpPr>
          <p:cNvPr id="8" name="TextBox 7">
            <a:extLst>
              <a:ext uri="{FF2B5EF4-FFF2-40B4-BE49-F238E27FC236}">
                <a16:creationId xmlns:a16="http://schemas.microsoft.com/office/drawing/2014/main" id="{3559F5F6-24A6-3847-8ED7-D9D192C235AF}"/>
              </a:ext>
            </a:extLst>
          </p:cNvPr>
          <p:cNvSpPr txBox="1"/>
          <p:nvPr/>
        </p:nvSpPr>
        <p:spPr>
          <a:xfrm>
            <a:off x="78862" y="1219532"/>
            <a:ext cx="3863830" cy="4247317"/>
          </a:xfrm>
          <a:prstGeom prst="rect">
            <a:avLst/>
          </a:prstGeom>
          <a:noFill/>
        </p:spPr>
        <p:txBody>
          <a:bodyPr wrap="square" rtlCol="0">
            <a:spAutoFit/>
          </a:bodyPr>
          <a:lstStyle/>
          <a:p>
            <a:r>
              <a:rPr lang="en-SG"/>
              <a:t>FRAUDULENT</a:t>
            </a:r>
          </a:p>
          <a:p>
            <a:r>
              <a:rPr lang="en-SG">
                <a:effectLst/>
              </a:rPr>
              <a:t>► </a:t>
            </a:r>
            <a:r>
              <a:rPr lang="en-SG" b="1">
                <a:effectLst/>
              </a:rPr>
              <a:t>There are two peaks between 40000 seconds and 100000 seconds which were the maximum number of fraudulent transaction at any time.</a:t>
            </a:r>
          </a:p>
          <a:p>
            <a:endParaRPr lang="en-SG">
              <a:effectLst/>
            </a:endParaRPr>
          </a:p>
          <a:p>
            <a:r>
              <a:rPr lang="en-SG"/>
              <a:t>NORMAL</a:t>
            </a:r>
          </a:p>
          <a:p>
            <a:r>
              <a:rPr lang="en-SG">
                <a:effectLst/>
              </a:rPr>
              <a:t>► </a:t>
            </a:r>
            <a:r>
              <a:rPr lang="en-SG" b="1">
                <a:effectLst/>
              </a:rPr>
              <a:t>Normal transactions have not much to uncover except the fact that there were less transactions somewhere around 20000 seconds and 100000 seconds which is not very useful.</a:t>
            </a:r>
            <a:endParaRPr lang="en-SG">
              <a:effectLst/>
            </a:endParaRPr>
          </a:p>
          <a:p>
            <a:endParaRPr lang="en-US" dirty="0"/>
          </a:p>
        </p:txBody>
      </p:sp>
    </p:spTree>
    <p:extLst>
      <p:ext uri="{BB962C8B-B14F-4D97-AF65-F5344CB8AC3E}">
        <p14:creationId xmlns:p14="http://schemas.microsoft.com/office/powerpoint/2010/main" val="3048590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err="1">
                <a:solidFill>
                  <a:schemeClr val="bg1"/>
                </a:solidFill>
              </a:rPr>
              <a:t>Txn</a:t>
            </a:r>
            <a:r>
              <a:rPr lang="en-US" sz="3200" spc="750" dirty="0">
                <a:solidFill>
                  <a:schemeClr val="bg1"/>
                </a:solidFill>
              </a:rPr>
              <a:t> amount </a:t>
            </a:r>
            <a:r>
              <a:rPr lang="en-US" sz="3200" spc="750" dirty="0" err="1">
                <a:solidFill>
                  <a:schemeClr val="bg1"/>
                </a:solidFill>
              </a:rPr>
              <a:t>genune</a:t>
            </a:r>
            <a:r>
              <a:rPr lang="en-US" sz="3200" spc="750" dirty="0">
                <a:solidFill>
                  <a:schemeClr val="bg1"/>
                </a:solidFill>
              </a:rPr>
              <a:t>  vs time </a:t>
            </a:r>
          </a:p>
        </p:txBody>
      </p:sp>
      <p:pic>
        <p:nvPicPr>
          <p:cNvPr id="5" name="Content Placeholder 4" descr="Chart, scatter chart&#10;&#10;Description automatically generated">
            <a:extLst>
              <a:ext uri="{FF2B5EF4-FFF2-40B4-BE49-F238E27FC236}">
                <a16:creationId xmlns:a16="http://schemas.microsoft.com/office/drawing/2014/main" id="{82D7CAA1-1358-224F-85C9-BB8EC01F6579}"/>
              </a:ext>
            </a:extLst>
          </p:cNvPr>
          <p:cNvPicPr>
            <a:picLocks noGrp="1" noChangeAspect="1"/>
          </p:cNvPicPr>
          <p:nvPr>
            <p:ph idx="1"/>
          </p:nvPr>
        </p:nvPicPr>
        <p:blipFill>
          <a:blip r:embed="rId2"/>
          <a:stretch>
            <a:fillRect/>
          </a:stretch>
        </p:blipFill>
        <p:spPr>
          <a:xfrm>
            <a:off x="-13451" y="249637"/>
            <a:ext cx="12176128" cy="4840011"/>
          </a:xfrm>
          <a:prstGeom prst="rect">
            <a:avLst/>
          </a:prstGeom>
        </p:spPr>
      </p:pic>
    </p:spTree>
    <p:extLst>
      <p:ext uri="{BB962C8B-B14F-4D97-AF65-F5344CB8AC3E}">
        <p14:creationId xmlns:p14="http://schemas.microsoft.com/office/powerpoint/2010/main" val="3433097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9BF1C-9431-864B-9911-961BFA5E9066}"/>
              </a:ext>
            </a:extLst>
          </p:cNvPr>
          <p:cNvSpPr>
            <a:spLocks noGrp="1"/>
          </p:cNvSpPr>
          <p:nvPr>
            <p:ph type="title"/>
          </p:nvPr>
        </p:nvSpPr>
        <p:spPr>
          <a:xfrm>
            <a:off x="457200" y="868280"/>
            <a:ext cx="3390645" cy="3363597"/>
          </a:xfrm>
        </p:spPr>
        <p:txBody>
          <a:bodyPr>
            <a:normAutofit/>
          </a:bodyPr>
          <a:lstStyle/>
          <a:p>
            <a:pPr algn="r"/>
            <a:r>
              <a:rPr lang="en-US" sz="3200">
                <a:solidFill>
                  <a:schemeClr val="bg1"/>
                </a:solidFill>
              </a:rPr>
              <a:t>Agenda</a:t>
            </a:r>
          </a:p>
        </p:txBody>
      </p:sp>
      <p:graphicFrame>
        <p:nvGraphicFramePr>
          <p:cNvPr id="5" name="Content Placeholder 2">
            <a:extLst>
              <a:ext uri="{FF2B5EF4-FFF2-40B4-BE49-F238E27FC236}">
                <a16:creationId xmlns:a16="http://schemas.microsoft.com/office/drawing/2014/main" id="{C481C71B-DA81-4C75-90D7-85D7155A9352}"/>
              </a:ext>
            </a:extLst>
          </p:cNvPr>
          <p:cNvGraphicFramePr>
            <a:graphicFrameLocks noGrp="1"/>
          </p:cNvGraphicFramePr>
          <p:nvPr>
            <p:ph idx="1"/>
            <p:extLst>
              <p:ext uri="{D42A27DB-BD31-4B8C-83A1-F6EECF244321}">
                <p14:modId xmlns:p14="http://schemas.microsoft.com/office/powerpoint/2010/main" val="3295808739"/>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8908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F82025A0-5D1F-4054-8273-6A919D75D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244B84-452A-4BE8-BEA4-A7CCA098C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793"/>
            <a:ext cx="12193492" cy="6869793"/>
          </a:xfrm>
          <a:prstGeom prst="rect">
            <a:avLst/>
          </a:prstGeom>
          <a:gradFill>
            <a:gsLst>
              <a:gs pos="0">
                <a:schemeClr val="accent5">
                  <a:alpha val="83000"/>
                </a:schemeClr>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6220EA9-AB07-4E8F-9E57-B281453FF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14750" y="-1068668"/>
            <a:ext cx="6439521" cy="8517963"/>
          </a:xfrm>
          <a:prstGeom prst="rect">
            <a:avLst/>
          </a:prstGeom>
          <a:gradFill>
            <a:gsLst>
              <a:gs pos="51000">
                <a:schemeClr val="accent2">
                  <a:lumMod val="60000"/>
                  <a:lumOff val="40000"/>
                  <a:alpha val="33000"/>
                </a:schemeClr>
              </a:gs>
              <a:gs pos="10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C44646F-1A59-47A2-AD5D-54DCAECD5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1102" y="-2661103"/>
            <a:ext cx="6869793" cy="12191998"/>
          </a:xfrm>
          <a:prstGeom prst="rect">
            <a:avLst/>
          </a:prstGeom>
          <a:gradFill>
            <a:gsLst>
              <a:gs pos="6000">
                <a:schemeClr val="accent2">
                  <a:alpha val="45000"/>
                </a:schemeClr>
              </a:gs>
              <a:gs pos="74000">
                <a:schemeClr val="accent4">
                  <a:alpha val="2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7544BED-FB42-4737-9370-482C3CE0D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49752" y="-3761546"/>
            <a:ext cx="4692495" cy="12192001"/>
          </a:xfrm>
          <a:prstGeom prst="rect">
            <a:avLst/>
          </a:prstGeom>
          <a:gradFill>
            <a:gsLst>
              <a:gs pos="0">
                <a:schemeClr val="accent4">
                  <a:alpha val="0"/>
                </a:schemeClr>
              </a:gs>
              <a:gs pos="99000">
                <a:schemeClr val="accent5">
                  <a:alpha val="32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0" y="-65996"/>
            <a:ext cx="10353774" cy="950759"/>
          </a:xfrm>
        </p:spPr>
        <p:txBody>
          <a:bodyPr vert="horz" lIns="0" tIns="0" rIns="0" bIns="0" rtlCol="0" anchor="ctr">
            <a:normAutofit/>
          </a:bodyPr>
          <a:lstStyle/>
          <a:p>
            <a:pPr algn="ctr"/>
            <a:r>
              <a:rPr lang="en-US" sz="3200" spc="750">
                <a:solidFill>
                  <a:schemeClr val="bg1"/>
                </a:solidFill>
              </a:rPr>
              <a:t>Txn amount FRAUD  vs time </a:t>
            </a:r>
            <a:endParaRPr lang="en-US" sz="3200" spc="750" dirty="0">
              <a:solidFill>
                <a:schemeClr val="bg1"/>
              </a:solidFill>
            </a:endParaRPr>
          </a:p>
        </p:txBody>
      </p:sp>
      <p:pic>
        <p:nvPicPr>
          <p:cNvPr id="9" name="Content Placeholder 8" descr="Chart, scatter chart&#10;&#10;Description automatically generated">
            <a:extLst>
              <a:ext uri="{FF2B5EF4-FFF2-40B4-BE49-F238E27FC236}">
                <a16:creationId xmlns:a16="http://schemas.microsoft.com/office/drawing/2014/main" id="{9B6B3BF4-5A3B-844F-86E4-051343BCDF6E}"/>
              </a:ext>
            </a:extLst>
          </p:cNvPr>
          <p:cNvPicPr>
            <a:picLocks noGrp="1" noChangeAspect="1"/>
          </p:cNvPicPr>
          <p:nvPr>
            <p:ph idx="1"/>
          </p:nvPr>
        </p:nvPicPr>
        <p:blipFill>
          <a:blip r:embed="rId2"/>
          <a:stretch>
            <a:fillRect/>
          </a:stretch>
        </p:blipFill>
        <p:spPr>
          <a:xfrm>
            <a:off x="660971" y="863361"/>
            <a:ext cx="9175007" cy="3715876"/>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E9B1707C-8F87-6E42-88FD-9C41F53130B4}"/>
              </a:ext>
            </a:extLst>
          </p:cNvPr>
          <p:cNvPicPr>
            <a:picLocks noChangeAspect="1"/>
          </p:cNvPicPr>
          <p:nvPr/>
        </p:nvPicPr>
        <p:blipFill>
          <a:blip r:embed="rId3"/>
          <a:stretch>
            <a:fillRect/>
          </a:stretch>
        </p:blipFill>
        <p:spPr>
          <a:xfrm>
            <a:off x="660971" y="4734904"/>
            <a:ext cx="6704070" cy="2059838"/>
          </a:xfrm>
          <a:prstGeom prst="rect">
            <a:avLst/>
          </a:prstGeom>
        </p:spPr>
      </p:pic>
    </p:spTree>
    <p:extLst>
      <p:ext uri="{BB962C8B-B14F-4D97-AF65-F5344CB8AC3E}">
        <p14:creationId xmlns:p14="http://schemas.microsoft.com/office/powerpoint/2010/main" val="1253434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FE24B7F3-4D2E-4BA5-87BD-CCFC49B7D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F9D1F3-9346-3D4C-ACC7-0FEF73DFECB2}"/>
              </a:ext>
            </a:extLst>
          </p:cNvPr>
          <p:cNvSpPr>
            <a:spLocks noGrp="1"/>
          </p:cNvSpPr>
          <p:nvPr>
            <p:ph type="title"/>
          </p:nvPr>
        </p:nvSpPr>
        <p:spPr>
          <a:xfrm>
            <a:off x="955170" y="1322094"/>
            <a:ext cx="4683632" cy="3401334"/>
          </a:xfrm>
        </p:spPr>
        <p:txBody>
          <a:bodyPr vert="horz" lIns="0" tIns="0" rIns="0" bIns="0" rtlCol="0" anchor="ctr">
            <a:normAutofit/>
          </a:bodyPr>
          <a:lstStyle/>
          <a:p>
            <a:pPr algn="r">
              <a:lnSpc>
                <a:spcPct val="90000"/>
              </a:lnSpc>
            </a:pPr>
            <a:r>
              <a:rPr lang="en-US" sz="3100" spc="750" dirty="0"/>
              <a:t>Data Cleaning and Preprocessing</a:t>
            </a:r>
            <a:br>
              <a:rPr lang="en-US" sz="3100" spc="750" dirty="0"/>
            </a:br>
            <a:endParaRPr lang="en-US" sz="3100" spc="750" dirty="0"/>
          </a:p>
        </p:txBody>
      </p:sp>
      <p:sp>
        <p:nvSpPr>
          <p:cNvPr id="33" name="Rectangle 32">
            <a:extLst>
              <a:ext uri="{FF2B5EF4-FFF2-40B4-BE49-F238E27FC236}">
                <a16:creationId xmlns:a16="http://schemas.microsoft.com/office/drawing/2014/main" id="{DF863C81-E2D4-4B3C-B77F-3F69FAD1A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5999" y="-853"/>
            <a:ext cx="6090772" cy="6858000"/>
          </a:xfrm>
          <a:prstGeom prst="rect">
            <a:avLst/>
          </a:prstGeom>
          <a:gradFill>
            <a:gsLst>
              <a:gs pos="0">
                <a:schemeClr val="accent5">
                  <a:alpha val="77000"/>
                </a:schemeClr>
              </a:gs>
              <a:gs pos="100000">
                <a:schemeClr val="accent2">
                  <a:lumMod val="60000"/>
                  <a:lumOff val="40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036A89F-8DEA-43AA-9D06-4B6FA8CE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425"/>
            <a:ext cx="4076697" cy="6857997"/>
          </a:xfrm>
          <a:prstGeom prst="rect">
            <a:avLst/>
          </a:prstGeom>
          <a:gradFill>
            <a:gsLst>
              <a:gs pos="0">
                <a:schemeClr val="accent5">
                  <a:alpha val="44000"/>
                </a:schemeClr>
              </a:gs>
              <a:gs pos="99000">
                <a:schemeClr val="accent4">
                  <a:alpha val="28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01BD803-8FF4-4D42-B00C-DB693F033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38883" y="155413"/>
            <a:ext cx="6410235" cy="6096002"/>
          </a:xfrm>
          <a:prstGeom prst="rect">
            <a:avLst/>
          </a:prstGeom>
          <a:gradFill>
            <a:gsLst>
              <a:gs pos="0">
                <a:schemeClr val="accent5">
                  <a:alpha val="48000"/>
                </a:schemeClr>
              </a:gs>
              <a:gs pos="82000">
                <a:schemeClr val="accent2">
                  <a:alpha val="37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ar chart">
            <a:extLst>
              <a:ext uri="{FF2B5EF4-FFF2-40B4-BE49-F238E27FC236}">
                <a16:creationId xmlns:a16="http://schemas.microsoft.com/office/drawing/2014/main" id="{C9388049-6DAB-465A-B2E2-B530F0E961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6117" y="1397790"/>
            <a:ext cx="4060713" cy="4060713"/>
          </a:xfrm>
          <a:prstGeom prst="rect">
            <a:avLst/>
          </a:prstGeom>
        </p:spPr>
      </p:pic>
    </p:spTree>
    <p:extLst>
      <p:ext uri="{BB962C8B-B14F-4D97-AF65-F5344CB8AC3E}">
        <p14:creationId xmlns:p14="http://schemas.microsoft.com/office/powerpoint/2010/main" val="391402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9D1F3-9346-3D4C-ACC7-0FEF73DFECB2}"/>
              </a:ext>
            </a:extLst>
          </p:cNvPr>
          <p:cNvSpPr>
            <a:spLocks noGrp="1"/>
          </p:cNvSpPr>
          <p:nvPr>
            <p:ph type="title"/>
          </p:nvPr>
        </p:nvSpPr>
        <p:spPr>
          <a:xfrm>
            <a:off x="630195" y="169164"/>
            <a:ext cx="10241280" cy="1234440"/>
          </a:xfrm>
        </p:spPr>
        <p:txBody>
          <a:bodyPr/>
          <a:lstStyle/>
          <a:p>
            <a:r>
              <a:rPr lang="en-SG" dirty="0"/>
              <a:t>Outlier Removal</a:t>
            </a:r>
            <a:endParaRPr lang="en-US" dirty="0"/>
          </a:p>
        </p:txBody>
      </p:sp>
      <p:sp>
        <p:nvSpPr>
          <p:cNvPr id="3" name="Content Placeholder 2">
            <a:extLst>
              <a:ext uri="{FF2B5EF4-FFF2-40B4-BE49-F238E27FC236}">
                <a16:creationId xmlns:a16="http://schemas.microsoft.com/office/drawing/2014/main" id="{EBB17F0A-57C6-1642-99C4-6B9673D453D6}"/>
              </a:ext>
            </a:extLst>
          </p:cNvPr>
          <p:cNvSpPr>
            <a:spLocks noGrp="1"/>
          </p:cNvSpPr>
          <p:nvPr>
            <p:ph idx="1"/>
          </p:nvPr>
        </p:nvSpPr>
        <p:spPr>
          <a:xfrm>
            <a:off x="468733" y="1766275"/>
            <a:ext cx="11254534" cy="3959352"/>
          </a:xfrm>
        </p:spPr>
        <p:txBody>
          <a:bodyPr/>
          <a:lstStyle/>
          <a:p>
            <a:pPr marL="0" indent="0">
              <a:buNone/>
            </a:pPr>
            <a:r>
              <a:rPr lang="en-SG" dirty="0"/>
              <a:t>► </a:t>
            </a:r>
            <a:r>
              <a:rPr lang="en-SG" b="1" dirty="0"/>
              <a:t>As we already saw that amount column has a extreme outliers so it necessary to remove them as they can effect the model's performance. We will used Interquartile range to detect outliers which removes anything below the lower limit (25 percentile) and anything above upper limit (75 Percentile).</a:t>
            </a:r>
          </a:p>
          <a:p>
            <a:endParaRPr lang="en-SG" dirty="0"/>
          </a:p>
          <a:p>
            <a:pPr marL="0" indent="0">
              <a:buNone/>
            </a:pPr>
            <a:r>
              <a:rPr lang="en-SG" dirty="0"/>
              <a:t>► </a:t>
            </a:r>
            <a:r>
              <a:rPr lang="en-SG" b="1" dirty="0"/>
              <a:t>Note that, the data we have for fraudulent cases is very low so we </a:t>
            </a:r>
            <a:r>
              <a:rPr lang="en-SG" b="1" dirty="0" err="1"/>
              <a:t>wanna</a:t>
            </a:r>
            <a:r>
              <a:rPr lang="en-SG" b="1" dirty="0"/>
              <a:t> keep our </a:t>
            </a:r>
            <a:r>
              <a:rPr lang="en-SG" b="1" dirty="0" err="1"/>
              <a:t>cutoff</a:t>
            </a:r>
            <a:r>
              <a:rPr lang="en-SG" b="1" dirty="0"/>
              <a:t> a bit high so as avoid removing much of the fraud cases. Here, as the data is skewed (kind of exponential) so having high </a:t>
            </a:r>
            <a:r>
              <a:rPr lang="en-SG" b="1" dirty="0" err="1"/>
              <a:t>cutoff</a:t>
            </a:r>
            <a:r>
              <a:rPr lang="en-SG" b="1" dirty="0"/>
              <a:t> will help us. Let's take the </a:t>
            </a:r>
            <a:r>
              <a:rPr lang="en-SG" b="1" dirty="0" err="1"/>
              <a:t>cutoff</a:t>
            </a:r>
            <a:r>
              <a:rPr lang="en-SG" b="1" dirty="0"/>
              <a:t> value as 5.0 instead of 1.5 which is usually used.</a:t>
            </a:r>
            <a:endParaRPr lang="en-SG" dirty="0"/>
          </a:p>
          <a:p>
            <a:endParaRPr lang="en-US" dirty="0"/>
          </a:p>
        </p:txBody>
      </p:sp>
    </p:spTree>
    <p:extLst>
      <p:ext uri="{BB962C8B-B14F-4D97-AF65-F5344CB8AC3E}">
        <p14:creationId xmlns:p14="http://schemas.microsoft.com/office/powerpoint/2010/main" val="168446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6A3D63C7-AA82-8148-8B1F-15509EBE4CDA}"/>
              </a:ext>
            </a:extLst>
          </p:cNvPr>
          <p:cNvPicPr>
            <a:picLocks noGrp="1" noChangeAspect="1"/>
          </p:cNvPicPr>
          <p:nvPr>
            <p:ph idx="1"/>
          </p:nvPr>
        </p:nvPicPr>
        <p:blipFill rotWithShape="1">
          <a:blip r:embed="rId2"/>
          <a:srcRect t="14098" b="8964"/>
          <a:stretch/>
        </p:blipFill>
        <p:spPr>
          <a:xfrm>
            <a:off x="457200" y="457200"/>
            <a:ext cx="11277600" cy="5943600"/>
          </a:xfrm>
          <a:prstGeom prst="rect">
            <a:avLst/>
          </a:prstGeom>
        </p:spPr>
      </p:pic>
    </p:spTree>
    <p:extLst>
      <p:ext uri="{BB962C8B-B14F-4D97-AF65-F5344CB8AC3E}">
        <p14:creationId xmlns:p14="http://schemas.microsoft.com/office/powerpoint/2010/main" val="3702025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2">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descr="Different sizes of pebbles stacked in a stony shore">
            <a:extLst>
              <a:ext uri="{FF2B5EF4-FFF2-40B4-BE49-F238E27FC236}">
                <a16:creationId xmlns:a16="http://schemas.microsoft.com/office/drawing/2014/main" id="{093340B5-15CE-4D47-8C42-471B7C81D9D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7" name="Rectangle 14">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10A0E1-0E83-9D42-92AE-B2BF8EF76C4E}"/>
              </a:ext>
            </a:extLst>
          </p:cNvPr>
          <p:cNvSpPr>
            <a:spLocks noGrp="1"/>
          </p:cNvSpPr>
          <p:nvPr>
            <p:ph type="title"/>
          </p:nvPr>
        </p:nvSpPr>
        <p:spPr>
          <a:xfrm>
            <a:off x="751114" y="620486"/>
            <a:ext cx="5344886" cy="4062547"/>
          </a:xfrm>
        </p:spPr>
        <p:txBody>
          <a:bodyPr vert="horz" lIns="0" tIns="0" rIns="0" bIns="0" rtlCol="0" anchor="b">
            <a:normAutofit/>
          </a:bodyPr>
          <a:lstStyle/>
          <a:p>
            <a:r>
              <a:rPr lang="en-US" sz="4000" spc="750" dirty="0">
                <a:solidFill>
                  <a:schemeClr val="bg1"/>
                </a:solidFill>
              </a:rPr>
              <a:t>Feature Scaling</a:t>
            </a:r>
            <a:br>
              <a:rPr lang="en-US" sz="4000" spc="750" dirty="0">
                <a:solidFill>
                  <a:schemeClr val="bg1"/>
                </a:solidFill>
              </a:rPr>
            </a:br>
            <a:endParaRPr lang="en-US" sz="4000" spc="750" dirty="0">
              <a:solidFill>
                <a:schemeClr val="bg1"/>
              </a:solidFill>
            </a:endParaRPr>
          </a:p>
        </p:txBody>
      </p:sp>
      <p:sp>
        <p:nvSpPr>
          <p:cNvPr id="29" name="Rectangle 18">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36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810A0E1-0E83-9D42-92AE-B2BF8EF76C4E}"/>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err="1">
                <a:solidFill>
                  <a:schemeClr val="bg1"/>
                </a:solidFill>
              </a:rPr>
              <a:t>Transorning</a:t>
            </a:r>
            <a:r>
              <a:rPr lang="en-US" sz="3200" spc="750" dirty="0">
                <a:solidFill>
                  <a:schemeClr val="bg1"/>
                </a:solidFill>
              </a:rPr>
              <a:t> amount field</a:t>
            </a:r>
          </a:p>
        </p:txBody>
      </p:sp>
      <p:pic>
        <p:nvPicPr>
          <p:cNvPr id="5" name="Content Placeholder 4" descr="Chart, box and whisker chart&#10;&#10;Description automatically generated">
            <a:extLst>
              <a:ext uri="{FF2B5EF4-FFF2-40B4-BE49-F238E27FC236}">
                <a16:creationId xmlns:a16="http://schemas.microsoft.com/office/drawing/2014/main" id="{3D8E875F-91B0-B64B-818B-F32C12D6136C}"/>
              </a:ext>
            </a:extLst>
          </p:cNvPr>
          <p:cNvPicPr>
            <a:picLocks noGrp="1" noChangeAspect="1"/>
          </p:cNvPicPr>
          <p:nvPr>
            <p:ph idx="1"/>
          </p:nvPr>
        </p:nvPicPr>
        <p:blipFill>
          <a:blip r:embed="rId2"/>
          <a:stretch>
            <a:fillRect/>
          </a:stretch>
        </p:blipFill>
        <p:spPr>
          <a:xfrm>
            <a:off x="4503619" y="492997"/>
            <a:ext cx="7214138" cy="5879520"/>
          </a:xfrm>
          <a:prstGeom prst="rect">
            <a:avLst/>
          </a:prstGeom>
        </p:spPr>
      </p:pic>
    </p:spTree>
    <p:extLst>
      <p:ext uri="{BB962C8B-B14F-4D97-AF65-F5344CB8AC3E}">
        <p14:creationId xmlns:p14="http://schemas.microsoft.com/office/powerpoint/2010/main" val="1506149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0A0E1-0E83-9D42-92AE-B2BF8EF76C4E}"/>
              </a:ext>
            </a:extLst>
          </p:cNvPr>
          <p:cNvSpPr>
            <a:spLocks noGrp="1"/>
          </p:cNvSpPr>
          <p:nvPr>
            <p:ph type="title"/>
          </p:nvPr>
        </p:nvSpPr>
        <p:spPr>
          <a:xfrm>
            <a:off x="1353190" y="936568"/>
            <a:ext cx="4590410" cy="4564822"/>
          </a:xfrm>
        </p:spPr>
        <p:txBody>
          <a:bodyPr anchor="t">
            <a:normAutofit/>
          </a:bodyPr>
          <a:lstStyle/>
          <a:p>
            <a:r>
              <a:rPr lang="en-SG" b="0"/>
              <a:t>Handling Class Imbalance</a:t>
            </a:r>
            <a:endParaRPr lang="en-SG" b="0" dirty="0"/>
          </a:p>
        </p:txBody>
      </p:sp>
      <p:sp>
        <p:nvSpPr>
          <p:cNvPr id="22" name="Rectangle 10">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202E92AC-71A5-40E7-AAFE-890F771E0C79}"/>
              </a:ext>
            </a:extLst>
          </p:cNvPr>
          <p:cNvGraphicFramePr>
            <a:graphicFrameLocks noGrp="1"/>
          </p:cNvGraphicFramePr>
          <p:nvPr>
            <p:ph idx="1"/>
            <p:extLst>
              <p:ext uri="{D42A27DB-BD31-4B8C-83A1-F6EECF244321}">
                <p14:modId xmlns:p14="http://schemas.microsoft.com/office/powerpoint/2010/main" val="4117285309"/>
              </p:ext>
            </p:extLst>
          </p:nvPr>
        </p:nvGraphicFramePr>
        <p:xfrm>
          <a:off x="6096001" y="457200"/>
          <a:ext cx="5623796" cy="563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7792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810A0E1-0E83-9D42-92AE-B2BF8EF76C4E}"/>
              </a:ext>
            </a:extLst>
          </p:cNvPr>
          <p:cNvSpPr>
            <a:spLocks noGrp="1"/>
          </p:cNvSpPr>
          <p:nvPr>
            <p:ph type="title"/>
          </p:nvPr>
        </p:nvSpPr>
        <p:spPr>
          <a:xfrm>
            <a:off x="387927" y="1028701"/>
            <a:ext cx="3248863" cy="3020785"/>
          </a:xfrm>
        </p:spPr>
        <p:txBody>
          <a:bodyPr>
            <a:normAutofit/>
          </a:bodyPr>
          <a:lstStyle/>
          <a:p>
            <a:pPr algn="r"/>
            <a:r>
              <a:rPr lang="en-US" sz="3000">
                <a:solidFill>
                  <a:schemeClr val="bg1"/>
                </a:solidFill>
              </a:rPr>
              <a:t>Sampling technique </a:t>
            </a:r>
          </a:p>
        </p:txBody>
      </p:sp>
      <p:sp>
        <p:nvSpPr>
          <p:cNvPr id="3" name="Content Placeholder 2">
            <a:extLst>
              <a:ext uri="{FF2B5EF4-FFF2-40B4-BE49-F238E27FC236}">
                <a16:creationId xmlns:a16="http://schemas.microsoft.com/office/drawing/2014/main" id="{87B69C49-CB5A-594F-B037-BA96D23FDA9D}"/>
              </a:ext>
            </a:extLst>
          </p:cNvPr>
          <p:cNvSpPr>
            <a:spLocks noGrp="1"/>
          </p:cNvSpPr>
          <p:nvPr>
            <p:ph idx="1"/>
          </p:nvPr>
        </p:nvSpPr>
        <p:spPr>
          <a:xfrm>
            <a:off x="4777409" y="1028702"/>
            <a:ext cx="6273972" cy="4843462"/>
          </a:xfrm>
        </p:spPr>
        <p:txBody>
          <a:bodyPr>
            <a:normAutofit/>
          </a:bodyPr>
          <a:lstStyle/>
          <a:p>
            <a:r>
              <a:rPr lang="en-SG" sz="1800"/>
              <a:t>► </a:t>
            </a:r>
            <a:r>
              <a:rPr lang="en-SG" sz="1800" b="1"/>
              <a:t>Out of all these three SMOTE is the most effective so we will go with it, In this technique, instead of simply duplicating data from the minority class, we synthesize new data from the minority class. This is a type of data augmentation for tabular data can be very effective. This approach to synthesizing new data is called the Synthetic Minority Oversampling Technique, or SMOTE for short.</a:t>
            </a:r>
            <a:endParaRPr lang="en-US" sz="1800"/>
          </a:p>
        </p:txBody>
      </p:sp>
    </p:spTree>
    <p:extLst>
      <p:ext uri="{BB962C8B-B14F-4D97-AF65-F5344CB8AC3E}">
        <p14:creationId xmlns:p14="http://schemas.microsoft.com/office/powerpoint/2010/main" val="1332314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2">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4" descr="One in a crowd">
            <a:extLst>
              <a:ext uri="{FF2B5EF4-FFF2-40B4-BE49-F238E27FC236}">
                <a16:creationId xmlns:a16="http://schemas.microsoft.com/office/drawing/2014/main" id="{30A4966D-94F9-44D4-AD63-9990B9B057FA}"/>
              </a:ext>
            </a:extLst>
          </p:cNvPr>
          <p:cNvPicPr>
            <a:picLocks noChangeAspect="1"/>
          </p:cNvPicPr>
          <p:nvPr/>
        </p:nvPicPr>
        <p:blipFill rotWithShape="1">
          <a:blip r:embed="rId2"/>
          <a:srcRect t="7734" b="17267"/>
          <a:stretch/>
        </p:blipFill>
        <p:spPr>
          <a:xfrm>
            <a:off x="20" y="10"/>
            <a:ext cx="12191980" cy="6857990"/>
          </a:xfrm>
          <a:prstGeom prst="rect">
            <a:avLst/>
          </a:prstGeom>
        </p:spPr>
      </p:pic>
      <p:sp>
        <p:nvSpPr>
          <p:cNvPr id="26" name="Rectangle 14">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0A0E1-0E83-9D42-92AE-B2BF8EF76C4E}"/>
              </a:ext>
            </a:extLst>
          </p:cNvPr>
          <p:cNvSpPr>
            <a:spLocks noGrp="1"/>
          </p:cNvSpPr>
          <p:nvPr>
            <p:ph type="title"/>
          </p:nvPr>
        </p:nvSpPr>
        <p:spPr>
          <a:xfrm>
            <a:off x="1524000" y="516834"/>
            <a:ext cx="9144000" cy="1304013"/>
          </a:xfrm>
        </p:spPr>
        <p:txBody>
          <a:bodyPr vert="horz" lIns="0" tIns="0" rIns="0" bIns="0" rtlCol="0" anchor="b">
            <a:normAutofit/>
          </a:bodyPr>
          <a:lstStyle/>
          <a:p>
            <a:pPr algn="ctr"/>
            <a:r>
              <a:rPr lang="en-US" sz="4000" spc="750" dirty="0">
                <a:solidFill>
                  <a:srgbClr val="FFFFFF"/>
                </a:solidFill>
              </a:rPr>
              <a:t>Modeling </a:t>
            </a:r>
          </a:p>
        </p:txBody>
      </p:sp>
      <p:sp>
        <p:nvSpPr>
          <p:cNvPr id="27" name="Rectangle 16">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555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A0E1-0E83-9D42-92AE-B2BF8EF76C4E}"/>
              </a:ext>
            </a:extLst>
          </p:cNvPr>
          <p:cNvSpPr>
            <a:spLocks noGrp="1"/>
          </p:cNvSpPr>
          <p:nvPr>
            <p:ph type="title"/>
          </p:nvPr>
        </p:nvSpPr>
        <p:spPr/>
        <p:txBody>
          <a:bodyPr/>
          <a:lstStyle/>
          <a:p>
            <a:r>
              <a:rPr lang="en-SG" dirty="0"/>
              <a:t>Logistic Regression</a:t>
            </a:r>
            <a:br>
              <a:rPr lang="en-SG" dirty="0"/>
            </a:br>
            <a:endParaRPr lang="en-US" dirty="0"/>
          </a:p>
        </p:txBody>
      </p:sp>
      <p:sp>
        <p:nvSpPr>
          <p:cNvPr id="3" name="Content Placeholder 2">
            <a:extLst>
              <a:ext uri="{FF2B5EF4-FFF2-40B4-BE49-F238E27FC236}">
                <a16:creationId xmlns:a16="http://schemas.microsoft.com/office/drawing/2014/main" id="{87B69C49-CB5A-594F-B037-BA96D23FDA9D}"/>
              </a:ext>
            </a:extLst>
          </p:cNvPr>
          <p:cNvSpPr>
            <a:spLocks noGrp="1"/>
          </p:cNvSpPr>
          <p:nvPr>
            <p:ph idx="1"/>
          </p:nvPr>
        </p:nvSpPr>
        <p:spPr>
          <a:xfrm>
            <a:off x="679622" y="1984001"/>
            <a:ext cx="10933258" cy="3959352"/>
          </a:xfrm>
        </p:spPr>
        <p:txBody>
          <a:bodyPr/>
          <a:lstStyle/>
          <a:p>
            <a:pPr marL="0" indent="0">
              <a:buNone/>
            </a:pPr>
            <a:r>
              <a:rPr lang="en-SG" dirty="0"/>
              <a:t>► </a:t>
            </a:r>
            <a:r>
              <a:rPr lang="en-SG" b="1" dirty="0"/>
              <a:t>Let's start off with a simple model like Linear Regression. Note that I will be doing cross validation using Randomized search as the data is very huge and we will do this cross validation after splitting to avoid Data Leakage as discussed above.</a:t>
            </a:r>
            <a:endParaRPr lang="en-SG" dirty="0"/>
          </a:p>
          <a:p>
            <a:endParaRPr lang="en-US" dirty="0"/>
          </a:p>
        </p:txBody>
      </p:sp>
    </p:spTree>
    <p:extLst>
      <p:ext uri="{BB962C8B-B14F-4D97-AF65-F5344CB8AC3E}">
        <p14:creationId xmlns:p14="http://schemas.microsoft.com/office/powerpoint/2010/main" val="153178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715F0A37-2240-4155-BD59-1870980A7476}"/>
              </a:ext>
            </a:extLst>
          </p:cNvPr>
          <p:cNvPicPr>
            <a:picLocks noChangeAspect="1"/>
          </p:cNvPicPr>
          <p:nvPr/>
        </p:nvPicPr>
        <p:blipFill rotWithShape="1">
          <a:blip r:embed="rId2"/>
          <a:srcRect t="8537"/>
          <a:stretch/>
        </p:blipFill>
        <p:spPr>
          <a:xfrm>
            <a:off x="20" y="-1"/>
            <a:ext cx="12191980" cy="6857571"/>
          </a:xfrm>
          <a:prstGeom prst="rect">
            <a:avLst/>
          </a:prstGeom>
        </p:spPr>
      </p:pic>
      <p:sp>
        <p:nvSpPr>
          <p:cNvPr id="26" name="Rectangle 25">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751114" y="620486"/>
            <a:ext cx="5344886" cy="4062547"/>
          </a:xfrm>
        </p:spPr>
        <p:txBody>
          <a:bodyPr vert="horz" lIns="0" tIns="0" rIns="0" bIns="0" rtlCol="0" anchor="b">
            <a:normAutofit/>
          </a:bodyPr>
          <a:lstStyle/>
          <a:p>
            <a:r>
              <a:rPr lang="en-US" sz="4000" spc="750">
                <a:solidFill>
                  <a:schemeClr val="bg1"/>
                </a:solidFill>
              </a:rPr>
              <a:t>DaTa QUALITY – null check</a:t>
            </a:r>
          </a:p>
        </p:txBody>
      </p:sp>
      <p:sp>
        <p:nvSpPr>
          <p:cNvPr id="30" name="Rectangle 29">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41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8DAC5EB-CB66-4144-944F-FCA082908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787A42-36B5-B144-928A-804FEFB5EB52}"/>
              </a:ext>
            </a:extLst>
          </p:cNvPr>
          <p:cNvSpPr txBox="1"/>
          <p:nvPr/>
        </p:nvSpPr>
        <p:spPr>
          <a:xfrm>
            <a:off x="215414" y="287248"/>
            <a:ext cx="3717321" cy="4380501"/>
          </a:xfrm>
          <a:prstGeom prst="rect">
            <a:avLst/>
          </a:prstGeom>
        </p:spPr>
        <p:txBody>
          <a:bodyPr vert="horz" lIns="0" tIns="0" rIns="0" bIns="0" rtlCol="0" anchor="b">
            <a:normAutofit/>
          </a:bodyPr>
          <a:lstStyle/>
          <a:p>
            <a:pPr>
              <a:lnSpc>
                <a:spcPct val="120000"/>
              </a:lnSpc>
              <a:spcAft>
                <a:spcPts val="600"/>
              </a:spcAft>
            </a:pPr>
            <a:r>
              <a:rPr lang="en-US" sz="1600" b="1" dirty="0"/>
              <a:t>Logistic regression did really well on the fraud class giving almost 97.5% accuracy and algo does well on the fraud class, predicting </a:t>
            </a:r>
          </a:p>
          <a:p>
            <a:pPr indent="-228600">
              <a:lnSpc>
                <a:spcPct val="120000"/>
              </a:lnSpc>
              <a:spcAft>
                <a:spcPts val="600"/>
              </a:spcAft>
              <a:buFont typeface="Arial" panose="020B0604020202020204" pitchFamily="34" charset="0"/>
              <a:buChar char="•"/>
            </a:pPr>
            <a:r>
              <a:rPr lang="en-US" sz="1600" b="1" dirty="0"/>
              <a:t>78 fraud cases are correct </a:t>
            </a:r>
          </a:p>
          <a:p>
            <a:pPr indent="-228600">
              <a:lnSpc>
                <a:spcPct val="120000"/>
              </a:lnSpc>
              <a:spcAft>
                <a:spcPts val="600"/>
              </a:spcAft>
              <a:buFont typeface="Arial" panose="020B0604020202020204" pitchFamily="34" charset="0"/>
              <a:buChar char="•"/>
            </a:pPr>
            <a:r>
              <a:rPr lang="en-US" sz="1600" b="1" dirty="0"/>
              <a:t>12 cases as wrong </a:t>
            </a:r>
          </a:p>
          <a:p>
            <a:pPr>
              <a:lnSpc>
                <a:spcPct val="120000"/>
              </a:lnSpc>
              <a:spcAft>
                <a:spcPts val="600"/>
              </a:spcAft>
            </a:pPr>
            <a:r>
              <a:rPr lang="en-US" sz="1600" b="1" dirty="0"/>
              <a:t>so we still have a room for improvement. It we applied model to the imbalanced data instead then it results would be pathetic.</a:t>
            </a:r>
            <a:endParaRPr lang="en-US" sz="1600" dirty="0"/>
          </a:p>
        </p:txBody>
      </p:sp>
      <p:pic>
        <p:nvPicPr>
          <p:cNvPr id="5" name="Content Placeholder 4" descr="Graphical user interface, chart&#10;&#10;Description automatically generated">
            <a:extLst>
              <a:ext uri="{FF2B5EF4-FFF2-40B4-BE49-F238E27FC236}">
                <a16:creationId xmlns:a16="http://schemas.microsoft.com/office/drawing/2014/main" id="{9A84EA51-61E7-1B4E-BE36-2A1BF255F029}"/>
              </a:ext>
            </a:extLst>
          </p:cNvPr>
          <p:cNvPicPr>
            <a:picLocks noGrp="1" noChangeAspect="1"/>
          </p:cNvPicPr>
          <p:nvPr>
            <p:ph idx="1"/>
          </p:nvPr>
        </p:nvPicPr>
        <p:blipFill rotWithShape="1">
          <a:blip r:embed="rId2"/>
          <a:srcRect r="7368" b="1"/>
          <a:stretch/>
        </p:blipFill>
        <p:spPr>
          <a:xfrm>
            <a:off x="4148149" y="337045"/>
            <a:ext cx="8204489" cy="5177275"/>
          </a:xfrm>
          <a:prstGeom prst="rect">
            <a:avLst/>
          </a:prstGeom>
        </p:spPr>
      </p:pic>
      <p:sp>
        <p:nvSpPr>
          <p:cNvPr id="80" name="Rectangle 79">
            <a:extLst>
              <a:ext uri="{FF2B5EF4-FFF2-40B4-BE49-F238E27FC236}">
                <a16:creationId xmlns:a16="http://schemas.microsoft.com/office/drawing/2014/main" id="{86B7A620-47FC-4678-9F07-D291E9CD5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1999" cy="457198"/>
          </a:xfrm>
          <a:prstGeom prst="rect">
            <a:avLst/>
          </a:prstGeom>
          <a:gradFill>
            <a:gsLst>
              <a:gs pos="0">
                <a:schemeClr val="accent6">
                  <a:lumMod val="75000"/>
                  <a:alpha val="61000"/>
                </a:schemeClr>
              </a:gs>
              <a:gs pos="30000">
                <a:schemeClr val="accent5">
                  <a:alpha val="85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4CE6113-16AE-4250-8027-F864DE5BC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742"/>
            <a:ext cx="8153398" cy="448830"/>
          </a:xfrm>
          <a:prstGeom prst="rect">
            <a:avLst/>
          </a:prstGeom>
          <a:gradFill>
            <a:gsLst>
              <a:gs pos="0">
                <a:schemeClr val="accent5">
                  <a:alpha val="0"/>
                </a:schemeClr>
              </a:gs>
              <a:gs pos="73000">
                <a:schemeClr val="accent2">
                  <a:alpha val="7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45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A0E1-0E83-9D42-92AE-B2BF8EF76C4E}"/>
              </a:ext>
            </a:extLst>
          </p:cNvPr>
          <p:cNvSpPr>
            <a:spLocks noGrp="1"/>
          </p:cNvSpPr>
          <p:nvPr>
            <p:ph type="title"/>
          </p:nvPr>
        </p:nvSpPr>
        <p:spPr>
          <a:xfrm>
            <a:off x="579120" y="749561"/>
            <a:ext cx="10241280" cy="1234440"/>
          </a:xfrm>
        </p:spPr>
        <p:txBody>
          <a:bodyPr/>
          <a:lstStyle/>
          <a:p>
            <a:r>
              <a:rPr lang="en-SG" dirty="0"/>
              <a:t>Random Forest Classifier</a:t>
            </a:r>
            <a:br>
              <a:rPr lang="en-SG" dirty="0"/>
            </a:br>
            <a:endParaRPr lang="en-US" dirty="0"/>
          </a:p>
        </p:txBody>
      </p:sp>
      <p:sp>
        <p:nvSpPr>
          <p:cNvPr id="3" name="Content Placeholder 2">
            <a:extLst>
              <a:ext uri="{FF2B5EF4-FFF2-40B4-BE49-F238E27FC236}">
                <a16:creationId xmlns:a16="http://schemas.microsoft.com/office/drawing/2014/main" id="{87B69C49-CB5A-594F-B037-BA96D23FDA9D}"/>
              </a:ext>
            </a:extLst>
          </p:cNvPr>
          <p:cNvSpPr>
            <a:spLocks noGrp="1"/>
          </p:cNvSpPr>
          <p:nvPr>
            <p:ph idx="1"/>
          </p:nvPr>
        </p:nvSpPr>
        <p:spPr>
          <a:xfrm>
            <a:off x="679622" y="1984001"/>
            <a:ext cx="10933258" cy="3959352"/>
          </a:xfrm>
        </p:spPr>
        <p:txBody>
          <a:bodyPr/>
          <a:lstStyle/>
          <a:p>
            <a:pPr marL="0" indent="0">
              <a:buNone/>
            </a:pPr>
            <a:r>
              <a:rPr lang="en-SG" dirty="0"/>
              <a:t>► </a:t>
            </a:r>
            <a:r>
              <a:rPr lang="en-SG" b="1" dirty="0"/>
              <a:t>Now, let's try something which can take account of complex relationships. There are many such models but Random forest is bit better as it is a ensemble model and focuses on reducing variance </a:t>
            </a:r>
            <a:r>
              <a:rPr lang="en-SG" b="1" dirty="0" err="1"/>
              <a:t>i.e</a:t>
            </a:r>
            <a:r>
              <a:rPr lang="en-SG" b="1" dirty="0"/>
              <a:t> overfitting without much effecting the bias which is all we want. Also, this algorithm works in time complexity, O(</a:t>
            </a:r>
            <a:r>
              <a:rPr lang="en-SG" b="1" dirty="0" err="1"/>
              <a:t>d.n.log</a:t>
            </a:r>
            <a:r>
              <a:rPr lang="en-SG" b="1" dirty="0"/>
              <a:t>(n)) where d is the number of features.</a:t>
            </a:r>
            <a:endParaRPr lang="en-SG" dirty="0"/>
          </a:p>
          <a:p>
            <a:pPr marL="0" indent="0">
              <a:buNone/>
            </a:pPr>
            <a:r>
              <a:rPr lang="en-SG" dirty="0"/>
              <a:t>► </a:t>
            </a:r>
            <a:r>
              <a:rPr lang="en-SG" b="1" dirty="0"/>
              <a:t>I have shown the best parameters after </a:t>
            </a:r>
            <a:r>
              <a:rPr lang="en-SG" b="1" dirty="0" err="1"/>
              <a:t>GridsearchCV</a:t>
            </a:r>
            <a:r>
              <a:rPr lang="en-SG" b="1" dirty="0"/>
              <a:t> and not the whole process itself as it is very time consuming and takes forever so you can try it yourself.</a:t>
            </a:r>
            <a:endParaRPr lang="en-SG" dirty="0"/>
          </a:p>
          <a:p>
            <a:endParaRPr lang="en-US" dirty="0"/>
          </a:p>
        </p:txBody>
      </p:sp>
    </p:spTree>
    <p:extLst>
      <p:ext uri="{BB962C8B-B14F-4D97-AF65-F5344CB8AC3E}">
        <p14:creationId xmlns:p14="http://schemas.microsoft.com/office/powerpoint/2010/main" val="4133816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787A42-36B5-B144-928A-804FEFB5EB52}"/>
              </a:ext>
            </a:extLst>
          </p:cNvPr>
          <p:cNvSpPr txBox="1"/>
          <p:nvPr/>
        </p:nvSpPr>
        <p:spPr>
          <a:xfrm>
            <a:off x="215415" y="287248"/>
            <a:ext cx="3083840" cy="4380501"/>
          </a:xfrm>
          <a:prstGeom prst="rect">
            <a:avLst/>
          </a:prstGeom>
        </p:spPr>
        <p:txBody>
          <a:bodyPr vert="horz" lIns="0" tIns="0" rIns="0" bIns="0" rtlCol="0" anchor="b">
            <a:normAutofit/>
          </a:bodyPr>
          <a:lstStyle/>
          <a:p>
            <a:pPr>
              <a:lnSpc>
                <a:spcPct val="120000"/>
              </a:lnSpc>
              <a:spcAft>
                <a:spcPts val="600"/>
              </a:spcAft>
            </a:pPr>
            <a:r>
              <a:rPr lang="en-SG" b="1" dirty="0"/>
              <a:t>Precision and accuracy are good but the recall is pretty low due the which the model is not performing well on fraudulent data.</a:t>
            </a:r>
            <a:endParaRPr lang="en-US" sz="1600" dirty="0"/>
          </a:p>
        </p:txBody>
      </p:sp>
      <p:pic>
        <p:nvPicPr>
          <p:cNvPr id="7" name="Content Placeholder 6" descr="Chart&#10;&#10;Description automatically generated">
            <a:extLst>
              <a:ext uri="{FF2B5EF4-FFF2-40B4-BE49-F238E27FC236}">
                <a16:creationId xmlns:a16="http://schemas.microsoft.com/office/drawing/2014/main" id="{01206D9E-0E75-DE4A-83B7-1300122068FD}"/>
              </a:ext>
            </a:extLst>
          </p:cNvPr>
          <p:cNvPicPr>
            <a:picLocks noGrp="1" noChangeAspect="1"/>
          </p:cNvPicPr>
          <p:nvPr>
            <p:ph idx="1"/>
          </p:nvPr>
        </p:nvPicPr>
        <p:blipFill>
          <a:blip r:embed="rId2"/>
          <a:stretch>
            <a:fillRect/>
          </a:stretch>
        </p:blipFill>
        <p:spPr>
          <a:xfrm>
            <a:off x="3772392" y="145134"/>
            <a:ext cx="8423727" cy="5390693"/>
          </a:xfrm>
        </p:spPr>
      </p:pic>
    </p:spTree>
    <p:extLst>
      <p:ext uri="{BB962C8B-B14F-4D97-AF65-F5344CB8AC3E}">
        <p14:creationId xmlns:p14="http://schemas.microsoft.com/office/powerpoint/2010/main" val="1683809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810A0E1-0E83-9D42-92AE-B2BF8EF76C4E}"/>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700" spc="750">
                <a:solidFill>
                  <a:schemeClr val="bg1"/>
                </a:solidFill>
              </a:rPr>
              <a:t>ExtraTrees Classifier</a:t>
            </a:r>
            <a:br>
              <a:rPr lang="en-US" sz="2700" spc="750">
                <a:solidFill>
                  <a:schemeClr val="bg1"/>
                </a:solidFill>
              </a:rPr>
            </a:br>
            <a:endParaRPr lang="en-US" sz="2700" spc="750">
              <a:solidFill>
                <a:schemeClr val="bg1"/>
              </a:solidFill>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EDE1255B-5F4D-0647-8437-441B58B31773}"/>
              </a:ext>
            </a:extLst>
          </p:cNvPr>
          <p:cNvPicPr>
            <a:picLocks noGrp="1" noChangeAspect="1"/>
          </p:cNvPicPr>
          <p:nvPr>
            <p:ph idx="1"/>
          </p:nvPr>
        </p:nvPicPr>
        <p:blipFill>
          <a:blip r:embed="rId2"/>
          <a:stretch>
            <a:fillRect/>
          </a:stretch>
        </p:blipFill>
        <p:spPr>
          <a:xfrm>
            <a:off x="4143840" y="438117"/>
            <a:ext cx="7920525" cy="5524565"/>
          </a:xfrm>
          <a:prstGeom prst="rect">
            <a:avLst/>
          </a:prstGeom>
        </p:spPr>
      </p:pic>
    </p:spTree>
    <p:extLst>
      <p:ext uri="{BB962C8B-B14F-4D97-AF65-F5344CB8AC3E}">
        <p14:creationId xmlns:p14="http://schemas.microsoft.com/office/powerpoint/2010/main" val="1709141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787A42-36B5-B144-928A-804FEFB5EB52}"/>
              </a:ext>
            </a:extLst>
          </p:cNvPr>
          <p:cNvSpPr txBox="1"/>
          <p:nvPr/>
        </p:nvSpPr>
        <p:spPr>
          <a:xfrm>
            <a:off x="215415" y="287248"/>
            <a:ext cx="3022056" cy="4380501"/>
          </a:xfrm>
          <a:prstGeom prst="rect">
            <a:avLst/>
          </a:prstGeom>
        </p:spPr>
        <p:txBody>
          <a:bodyPr vert="horz" lIns="0" tIns="0" rIns="0" bIns="0" rtlCol="0" anchor="b">
            <a:normAutofit/>
          </a:bodyPr>
          <a:lstStyle/>
          <a:p>
            <a:br>
              <a:rPr lang="en-SG" dirty="0"/>
            </a:br>
            <a:endParaRPr lang="en-SG" dirty="0"/>
          </a:p>
          <a:p>
            <a:r>
              <a:rPr lang="en-SG" b="1" dirty="0"/>
              <a:t>Using Extra Tree classifier we got 99.9% accuracy</a:t>
            </a:r>
          </a:p>
          <a:p>
            <a:r>
              <a:rPr lang="en-SG" b="1" dirty="0"/>
              <a:t> But wait, let's look at the recall - only 80% which is even lower than our Logistic regression model. </a:t>
            </a:r>
          </a:p>
          <a:p>
            <a:endParaRPr lang="en-SG" b="1" dirty="0"/>
          </a:p>
          <a:p>
            <a:r>
              <a:rPr lang="en-SG" b="1" dirty="0"/>
              <a:t>So, extra trees is performing bad on fraud data so let's try other models.</a:t>
            </a:r>
            <a:endParaRPr lang="en-SG" dirty="0"/>
          </a:p>
          <a:p>
            <a:pPr>
              <a:lnSpc>
                <a:spcPct val="120000"/>
              </a:lnSpc>
              <a:spcAft>
                <a:spcPts val="600"/>
              </a:spcAft>
            </a:pPr>
            <a:endParaRPr lang="en-US" sz="1600" dirty="0"/>
          </a:p>
        </p:txBody>
      </p:sp>
      <p:pic>
        <p:nvPicPr>
          <p:cNvPr id="5" name="Content Placeholder 4" descr="Chart&#10;&#10;Description automatically generated">
            <a:extLst>
              <a:ext uri="{FF2B5EF4-FFF2-40B4-BE49-F238E27FC236}">
                <a16:creationId xmlns:a16="http://schemas.microsoft.com/office/drawing/2014/main" id="{CA2B7AD8-96A2-E043-A85B-053200D7D675}"/>
              </a:ext>
            </a:extLst>
          </p:cNvPr>
          <p:cNvPicPr>
            <a:picLocks noGrp="1" noChangeAspect="1"/>
          </p:cNvPicPr>
          <p:nvPr>
            <p:ph idx="1"/>
          </p:nvPr>
        </p:nvPicPr>
        <p:blipFill>
          <a:blip r:embed="rId2"/>
          <a:stretch>
            <a:fillRect/>
          </a:stretch>
        </p:blipFill>
        <p:spPr>
          <a:xfrm>
            <a:off x="3446674" y="645594"/>
            <a:ext cx="8647364" cy="5199152"/>
          </a:xfrm>
        </p:spPr>
      </p:pic>
    </p:spTree>
    <p:extLst>
      <p:ext uri="{BB962C8B-B14F-4D97-AF65-F5344CB8AC3E}">
        <p14:creationId xmlns:p14="http://schemas.microsoft.com/office/powerpoint/2010/main" val="4098175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EE0DA-AD77-7D4E-A3BA-A4986A4FB373}"/>
              </a:ext>
            </a:extLst>
          </p:cNvPr>
          <p:cNvSpPr>
            <a:spLocks noGrp="1"/>
          </p:cNvSpPr>
          <p:nvPr>
            <p:ph type="title"/>
          </p:nvPr>
        </p:nvSpPr>
        <p:spPr>
          <a:xfrm>
            <a:off x="1157084" y="374427"/>
            <a:ext cx="10374517" cy="971512"/>
          </a:xfrm>
        </p:spPr>
        <p:txBody>
          <a:bodyPr anchor="ctr">
            <a:normAutofit/>
          </a:bodyPr>
          <a:lstStyle/>
          <a:p>
            <a:pPr>
              <a:lnSpc>
                <a:spcPct val="90000"/>
              </a:lnSpc>
            </a:pPr>
            <a:br>
              <a:rPr lang="en-US" sz="2200">
                <a:solidFill>
                  <a:schemeClr val="bg1"/>
                </a:solidFill>
              </a:rPr>
            </a:br>
            <a:r>
              <a:rPr lang="en-US" sz="2200">
                <a:solidFill>
                  <a:schemeClr val="bg1"/>
                </a:solidFill>
              </a:rPr>
              <a:t>Unsupervised learning - Isolation forest</a:t>
            </a:r>
          </a:p>
        </p:txBody>
      </p:sp>
      <p:graphicFrame>
        <p:nvGraphicFramePr>
          <p:cNvPr id="20" name="Content Placeholder 2">
            <a:extLst>
              <a:ext uri="{FF2B5EF4-FFF2-40B4-BE49-F238E27FC236}">
                <a16:creationId xmlns:a16="http://schemas.microsoft.com/office/drawing/2014/main" id="{50A1B5CB-19FA-42E0-92F0-3D6456562901}"/>
              </a:ext>
            </a:extLst>
          </p:cNvPr>
          <p:cNvGraphicFramePr>
            <a:graphicFrameLocks noGrp="1"/>
          </p:cNvGraphicFramePr>
          <p:nvPr>
            <p:ph idx="1"/>
            <p:extLst>
              <p:ext uri="{D42A27DB-BD31-4B8C-83A1-F6EECF244321}">
                <p14:modId xmlns:p14="http://schemas.microsoft.com/office/powerpoint/2010/main" val="92969972"/>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58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9A939CEC-C4E2-024A-8617-89481041CDFF}"/>
              </a:ext>
            </a:extLst>
          </p:cNvPr>
          <p:cNvPicPr>
            <a:picLocks noGrp="1" noChangeAspect="1"/>
          </p:cNvPicPr>
          <p:nvPr>
            <p:ph idx="1"/>
          </p:nvPr>
        </p:nvPicPr>
        <p:blipFill rotWithShape="1">
          <a:blip r:embed="rId2"/>
          <a:srcRect t="1948"/>
          <a:stretch/>
        </p:blipFill>
        <p:spPr>
          <a:xfrm>
            <a:off x="457200" y="457200"/>
            <a:ext cx="11277600" cy="5943600"/>
          </a:xfrm>
          <a:prstGeom prst="rect">
            <a:avLst/>
          </a:prstGeom>
        </p:spPr>
      </p:pic>
    </p:spTree>
    <p:extLst>
      <p:ext uri="{BB962C8B-B14F-4D97-AF65-F5344CB8AC3E}">
        <p14:creationId xmlns:p14="http://schemas.microsoft.com/office/powerpoint/2010/main" val="1470281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EE0DA-AD77-7D4E-A3BA-A4986A4FB373}"/>
              </a:ext>
            </a:extLst>
          </p:cNvPr>
          <p:cNvSpPr>
            <a:spLocks noGrp="1"/>
          </p:cNvSpPr>
          <p:nvPr>
            <p:ph type="title"/>
          </p:nvPr>
        </p:nvSpPr>
        <p:spPr/>
        <p:txBody>
          <a:bodyPr/>
          <a:lstStyle/>
          <a:p>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A67FEF5A-6610-4C43-8F86-D5EC69A7C359}"/>
              </a:ext>
            </a:extLst>
          </p:cNvPr>
          <p:cNvPicPr>
            <a:picLocks noGrp="1" noChangeAspect="1"/>
          </p:cNvPicPr>
          <p:nvPr>
            <p:ph idx="1"/>
          </p:nvPr>
        </p:nvPicPr>
        <p:blipFill>
          <a:blip r:embed="rId2"/>
          <a:stretch>
            <a:fillRect/>
          </a:stretch>
        </p:blipFill>
        <p:spPr>
          <a:xfrm>
            <a:off x="358347" y="73335"/>
            <a:ext cx="10241280" cy="6710784"/>
          </a:xfrm>
        </p:spPr>
      </p:pic>
    </p:spTree>
    <p:extLst>
      <p:ext uri="{BB962C8B-B14F-4D97-AF65-F5344CB8AC3E}">
        <p14:creationId xmlns:p14="http://schemas.microsoft.com/office/powerpoint/2010/main" val="1819920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5EA7F1D-6737-4609-94CE-0E7C0CED7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0FCA68-3497-4CB3-8C25-B6AE87EFE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4">
                  <a:alpha val="61000"/>
                </a:schemeClr>
              </a:gs>
              <a:gs pos="100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A3DC6B-18DE-4588-B321-8101DED54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0357" y="0"/>
            <a:ext cx="11711642" cy="6857998"/>
          </a:xfrm>
          <a:prstGeom prst="rect">
            <a:avLst/>
          </a:prstGeom>
          <a:gradFill>
            <a:gsLst>
              <a:gs pos="6000">
                <a:schemeClr val="accent6">
                  <a:lumMod val="75000"/>
                  <a:alpha val="93000"/>
                </a:schemeClr>
              </a:gs>
              <a:gs pos="100000">
                <a:schemeClr val="accent2">
                  <a:lumMod val="60000"/>
                  <a:lumOff val="4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A34BCD-93B4-45FF-9448-87F7C4311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1494"/>
            <a:ext cx="8153399" cy="6399306"/>
          </a:xfrm>
          <a:prstGeom prst="rect">
            <a:avLst/>
          </a:prstGeom>
          <a:gradFill>
            <a:gsLst>
              <a:gs pos="22000">
                <a:schemeClr val="accent2">
                  <a:alpha val="68000"/>
                </a:schemeClr>
              </a:gs>
              <a:gs pos="99000">
                <a:schemeClr val="accent5">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BF7F8F0-28A9-4A24-96A8-E5E423FBF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chemeClr val="accent6">
                  <a:alpha val="0"/>
                </a:schemeClr>
              </a:gs>
              <a:gs pos="85000">
                <a:schemeClr val="accent6">
                  <a:lumMod val="60000"/>
                  <a:lumOff val="40000"/>
                  <a:alpha val="2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ADEE5410-5DAB-442C-8E7B-CDAB35E75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3"/>
            <a:ext cx="12191999" cy="4399229"/>
          </a:xfrm>
          <a:prstGeom prst="rect">
            <a:avLst/>
          </a:prstGeom>
          <a:gradFill>
            <a:gsLst>
              <a:gs pos="22000">
                <a:schemeClr val="accent2">
                  <a:alpha val="49000"/>
                </a:schemeClr>
              </a:gs>
              <a:gs pos="99000">
                <a:schemeClr val="accent5">
                  <a:alpha val="62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EE0DA-AD77-7D4E-A3BA-A4986A4FB373}"/>
              </a:ext>
            </a:extLst>
          </p:cNvPr>
          <p:cNvSpPr>
            <a:spLocks noGrp="1"/>
          </p:cNvSpPr>
          <p:nvPr>
            <p:ph type="title"/>
          </p:nvPr>
        </p:nvSpPr>
        <p:spPr>
          <a:xfrm>
            <a:off x="2250282" y="1584183"/>
            <a:ext cx="9194096" cy="2431226"/>
          </a:xfrm>
        </p:spPr>
        <p:txBody>
          <a:bodyPr vert="horz" lIns="0" tIns="0" rIns="0" bIns="0" rtlCol="0" anchor="t">
            <a:normAutofit/>
          </a:bodyPr>
          <a:lstStyle/>
          <a:p>
            <a:pPr algn="r"/>
            <a:r>
              <a:rPr lang="en-US" sz="4400" spc="750">
                <a:solidFill>
                  <a:schemeClr val="bg1"/>
                </a:solidFill>
              </a:rPr>
              <a:t>autoencoders</a:t>
            </a:r>
          </a:p>
        </p:txBody>
      </p:sp>
    </p:spTree>
    <p:extLst>
      <p:ext uri="{BB962C8B-B14F-4D97-AF65-F5344CB8AC3E}">
        <p14:creationId xmlns:p14="http://schemas.microsoft.com/office/powerpoint/2010/main" val="3240345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63830C4-4F65-0743-9884-C165DE6CAB69}"/>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Autoencoders – architecture</a:t>
            </a:r>
          </a:p>
        </p:txBody>
      </p:sp>
      <p:pic>
        <p:nvPicPr>
          <p:cNvPr id="5" name="Content Placeholder 4" descr="Chart&#10;&#10;Description automatically generated">
            <a:extLst>
              <a:ext uri="{FF2B5EF4-FFF2-40B4-BE49-F238E27FC236}">
                <a16:creationId xmlns:a16="http://schemas.microsoft.com/office/drawing/2014/main" id="{FAF6B581-1A66-0B40-9919-DAACB21A80CC}"/>
              </a:ext>
            </a:extLst>
          </p:cNvPr>
          <p:cNvPicPr>
            <a:picLocks noGrp="1" noChangeAspect="1"/>
          </p:cNvPicPr>
          <p:nvPr>
            <p:ph idx="1"/>
          </p:nvPr>
        </p:nvPicPr>
        <p:blipFill>
          <a:blip r:embed="rId2"/>
          <a:stretch>
            <a:fillRect/>
          </a:stretch>
        </p:blipFill>
        <p:spPr>
          <a:xfrm>
            <a:off x="1799219" y="457200"/>
            <a:ext cx="8600287" cy="4407647"/>
          </a:xfrm>
          <a:prstGeom prst="rect">
            <a:avLst/>
          </a:prstGeom>
        </p:spPr>
      </p:pic>
    </p:spTree>
    <p:extLst>
      <p:ext uri="{BB962C8B-B14F-4D97-AF65-F5344CB8AC3E}">
        <p14:creationId xmlns:p14="http://schemas.microsoft.com/office/powerpoint/2010/main" val="372406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a:solidFill>
                  <a:schemeClr val="bg1"/>
                </a:solidFill>
              </a:rPr>
              <a:t>No Null values in dataset</a:t>
            </a:r>
          </a:p>
        </p:txBody>
      </p:sp>
      <p:pic>
        <p:nvPicPr>
          <p:cNvPr id="5" name="Content Placeholder 4" descr="Graphical user interface, text, application&#10;&#10;Description automatically generated">
            <a:extLst>
              <a:ext uri="{FF2B5EF4-FFF2-40B4-BE49-F238E27FC236}">
                <a16:creationId xmlns:a16="http://schemas.microsoft.com/office/drawing/2014/main" id="{C558FB9B-0939-A34C-B8DA-69114E68B5E3}"/>
              </a:ext>
            </a:extLst>
          </p:cNvPr>
          <p:cNvPicPr>
            <a:picLocks noGrp="1" noChangeAspect="1"/>
          </p:cNvPicPr>
          <p:nvPr>
            <p:ph idx="1"/>
          </p:nvPr>
        </p:nvPicPr>
        <p:blipFill>
          <a:blip r:embed="rId2"/>
          <a:stretch>
            <a:fillRect/>
          </a:stretch>
        </p:blipFill>
        <p:spPr>
          <a:xfrm>
            <a:off x="4503619" y="1052092"/>
            <a:ext cx="7214138" cy="4761329"/>
          </a:xfrm>
          <a:prstGeom prst="rect">
            <a:avLst/>
          </a:prstGeom>
        </p:spPr>
      </p:pic>
    </p:spTree>
    <p:extLst>
      <p:ext uri="{BB962C8B-B14F-4D97-AF65-F5344CB8AC3E}">
        <p14:creationId xmlns:p14="http://schemas.microsoft.com/office/powerpoint/2010/main" val="3559145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E9EE0DA-AD77-7D4E-A3BA-A4986A4FB373}"/>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a:solidFill>
                  <a:schemeClr val="bg1"/>
                </a:solidFill>
              </a:rPr>
              <a:t>Neural network</a:t>
            </a:r>
            <a:br>
              <a:rPr lang="en-US" sz="3200" spc="750" dirty="0">
                <a:solidFill>
                  <a:schemeClr val="bg1"/>
                </a:solidFill>
              </a:rPr>
            </a:br>
            <a:r>
              <a:rPr lang="en-US" sz="3200" spc="750" dirty="0">
                <a:solidFill>
                  <a:schemeClr val="bg1"/>
                </a:solidFill>
              </a:rPr>
              <a:t>- encoder and decoder</a:t>
            </a:r>
          </a:p>
        </p:txBody>
      </p:sp>
      <p:pic>
        <p:nvPicPr>
          <p:cNvPr id="5" name="Content Placeholder 4" descr="Graphical user interface, text, application&#10;&#10;Description automatically generated">
            <a:extLst>
              <a:ext uri="{FF2B5EF4-FFF2-40B4-BE49-F238E27FC236}">
                <a16:creationId xmlns:a16="http://schemas.microsoft.com/office/drawing/2014/main" id="{618940CB-EF63-814F-8636-50CFC724CEBA}"/>
              </a:ext>
            </a:extLst>
          </p:cNvPr>
          <p:cNvPicPr>
            <a:picLocks noGrp="1" noChangeAspect="1"/>
          </p:cNvPicPr>
          <p:nvPr>
            <p:ph idx="1"/>
          </p:nvPr>
        </p:nvPicPr>
        <p:blipFill>
          <a:blip r:embed="rId2"/>
          <a:stretch>
            <a:fillRect/>
          </a:stretch>
        </p:blipFill>
        <p:spPr>
          <a:xfrm>
            <a:off x="5499637" y="457200"/>
            <a:ext cx="5222102" cy="5951114"/>
          </a:xfrm>
          <a:prstGeom prst="rect">
            <a:avLst/>
          </a:prstGeom>
        </p:spPr>
      </p:pic>
    </p:spTree>
    <p:extLst>
      <p:ext uri="{BB962C8B-B14F-4D97-AF65-F5344CB8AC3E}">
        <p14:creationId xmlns:p14="http://schemas.microsoft.com/office/powerpoint/2010/main" val="707831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F82025A0-5D1F-4054-8273-6A919D75D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244B84-452A-4BE8-BEA4-A7CCA098C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793"/>
            <a:ext cx="12193492" cy="6869793"/>
          </a:xfrm>
          <a:prstGeom prst="rect">
            <a:avLst/>
          </a:prstGeom>
          <a:gradFill>
            <a:gsLst>
              <a:gs pos="0">
                <a:schemeClr val="accent5">
                  <a:alpha val="83000"/>
                </a:schemeClr>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6220EA9-AB07-4E8F-9E57-B281453FF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14750" y="-1068668"/>
            <a:ext cx="6439521" cy="8517963"/>
          </a:xfrm>
          <a:prstGeom prst="rect">
            <a:avLst/>
          </a:prstGeom>
          <a:gradFill>
            <a:gsLst>
              <a:gs pos="51000">
                <a:schemeClr val="accent2">
                  <a:lumMod val="60000"/>
                  <a:lumOff val="40000"/>
                  <a:alpha val="33000"/>
                </a:schemeClr>
              </a:gs>
              <a:gs pos="10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C44646F-1A59-47A2-AD5D-54DCAECD5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1102" y="-2661103"/>
            <a:ext cx="6869793" cy="12191998"/>
          </a:xfrm>
          <a:prstGeom prst="rect">
            <a:avLst/>
          </a:prstGeom>
          <a:gradFill>
            <a:gsLst>
              <a:gs pos="6000">
                <a:schemeClr val="accent2">
                  <a:alpha val="45000"/>
                </a:schemeClr>
              </a:gs>
              <a:gs pos="74000">
                <a:schemeClr val="accent4">
                  <a:alpha val="2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7544BED-FB42-4737-9370-482C3CE0D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49752" y="-3761546"/>
            <a:ext cx="4692495" cy="12192001"/>
          </a:xfrm>
          <a:prstGeom prst="rect">
            <a:avLst/>
          </a:prstGeom>
          <a:gradFill>
            <a:gsLst>
              <a:gs pos="0">
                <a:schemeClr val="accent4">
                  <a:alpha val="0"/>
                </a:schemeClr>
              </a:gs>
              <a:gs pos="99000">
                <a:schemeClr val="accent5">
                  <a:alpha val="32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9EE0DA-AD77-7D4E-A3BA-A4986A4FB373}"/>
              </a:ext>
            </a:extLst>
          </p:cNvPr>
          <p:cNvSpPr>
            <a:spLocks noGrp="1"/>
          </p:cNvSpPr>
          <p:nvPr>
            <p:ph type="title"/>
          </p:nvPr>
        </p:nvSpPr>
        <p:spPr>
          <a:xfrm>
            <a:off x="940820" y="696199"/>
            <a:ext cx="10353774" cy="950759"/>
          </a:xfrm>
        </p:spPr>
        <p:txBody>
          <a:bodyPr vert="horz" lIns="0" tIns="0" rIns="0" bIns="0" rtlCol="0" anchor="ctr">
            <a:normAutofit/>
          </a:bodyPr>
          <a:lstStyle/>
          <a:p>
            <a:pPr algn="ctr"/>
            <a:r>
              <a:rPr lang="en-US" sz="3200" spc="750" dirty="0" err="1">
                <a:solidFill>
                  <a:schemeClr val="bg1"/>
                </a:solidFill>
              </a:rPr>
              <a:t>inferance</a:t>
            </a:r>
            <a:endParaRPr lang="en-US" sz="3200" spc="750" dirty="0">
              <a:solidFill>
                <a:schemeClr val="bg1"/>
              </a:solidFill>
            </a:endParaRPr>
          </a:p>
        </p:txBody>
      </p:sp>
      <p:pic>
        <p:nvPicPr>
          <p:cNvPr id="9" name="Content Placeholder 8" descr="Table&#10;&#10;Description automatically generated">
            <a:extLst>
              <a:ext uri="{FF2B5EF4-FFF2-40B4-BE49-F238E27FC236}">
                <a16:creationId xmlns:a16="http://schemas.microsoft.com/office/drawing/2014/main" id="{8D8C671B-DE08-7843-89BD-8389B96C58A6}"/>
              </a:ext>
            </a:extLst>
          </p:cNvPr>
          <p:cNvPicPr>
            <a:picLocks noGrp="1" noChangeAspect="1"/>
          </p:cNvPicPr>
          <p:nvPr>
            <p:ph idx="1"/>
          </p:nvPr>
        </p:nvPicPr>
        <p:blipFill>
          <a:blip r:embed="rId2"/>
          <a:stretch>
            <a:fillRect/>
          </a:stretch>
        </p:blipFill>
        <p:spPr>
          <a:xfrm>
            <a:off x="-1496" y="1735897"/>
            <a:ext cx="7028297" cy="4216976"/>
          </a:xfrm>
          <a:prstGeom prst="rect">
            <a:avLst/>
          </a:prstGeom>
        </p:spPr>
      </p:pic>
      <p:pic>
        <p:nvPicPr>
          <p:cNvPr id="13" name="Picture 12" descr="Graphical user interface, table&#10;&#10;Description automatically generated with medium confidence">
            <a:extLst>
              <a:ext uri="{FF2B5EF4-FFF2-40B4-BE49-F238E27FC236}">
                <a16:creationId xmlns:a16="http://schemas.microsoft.com/office/drawing/2014/main" id="{66A288A8-437A-F149-90BC-C8630A9E38CE}"/>
              </a:ext>
            </a:extLst>
          </p:cNvPr>
          <p:cNvPicPr>
            <a:picLocks noChangeAspect="1"/>
          </p:cNvPicPr>
          <p:nvPr/>
        </p:nvPicPr>
        <p:blipFill>
          <a:blip r:embed="rId3"/>
          <a:stretch>
            <a:fillRect/>
          </a:stretch>
        </p:blipFill>
        <p:spPr>
          <a:xfrm>
            <a:off x="7497210" y="1705093"/>
            <a:ext cx="4224379" cy="4984520"/>
          </a:xfrm>
          <a:prstGeom prst="rect">
            <a:avLst/>
          </a:prstGeom>
        </p:spPr>
      </p:pic>
    </p:spTree>
    <p:extLst>
      <p:ext uri="{BB962C8B-B14F-4D97-AF65-F5344CB8AC3E}">
        <p14:creationId xmlns:p14="http://schemas.microsoft.com/office/powerpoint/2010/main" val="2276232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endar on table">
            <a:extLst>
              <a:ext uri="{FF2B5EF4-FFF2-40B4-BE49-F238E27FC236}">
                <a16:creationId xmlns:a16="http://schemas.microsoft.com/office/drawing/2014/main" id="{6ACDE242-A150-4600-991D-003349A9D6C4}"/>
              </a:ext>
            </a:extLst>
          </p:cNvPr>
          <p:cNvPicPr>
            <a:picLocks noChangeAspect="1"/>
          </p:cNvPicPr>
          <p:nvPr/>
        </p:nvPicPr>
        <p:blipFill rotWithShape="1">
          <a:blip r:embed="rId2"/>
          <a:srcRect b="15638"/>
          <a:stretch/>
        </p:blipFill>
        <p:spPr>
          <a:xfrm>
            <a:off x="20" y="-1824"/>
            <a:ext cx="12191980" cy="6865514"/>
          </a:xfrm>
          <a:prstGeom prst="rect">
            <a:avLst/>
          </a:prstGeom>
        </p:spPr>
      </p:pic>
      <p:sp>
        <p:nvSpPr>
          <p:cNvPr id="15" name="Rectangle 14">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9EE0DA-AD77-7D4E-A3BA-A4986A4FB373}"/>
              </a:ext>
            </a:extLst>
          </p:cNvPr>
          <p:cNvSpPr>
            <a:spLocks noGrp="1"/>
          </p:cNvSpPr>
          <p:nvPr>
            <p:ph type="title"/>
          </p:nvPr>
        </p:nvSpPr>
        <p:spPr>
          <a:xfrm>
            <a:off x="751114" y="709684"/>
            <a:ext cx="5124247" cy="1927695"/>
          </a:xfrm>
        </p:spPr>
        <p:txBody>
          <a:bodyPr vert="horz" lIns="0" tIns="0" rIns="0" bIns="0" rtlCol="0" anchor="b">
            <a:normAutofit/>
          </a:bodyPr>
          <a:lstStyle/>
          <a:p>
            <a:r>
              <a:rPr lang="en-US" sz="4000" spc="750">
                <a:solidFill>
                  <a:schemeClr val="bg1"/>
                </a:solidFill>
              </a:rPr>
              <a:t>Summary</a:t>
            </a:r>
          </a:p>
        </p:txBody>
      </p:sp>
      <p:sp>
        <p:nvSpPr>
          <p:cNvPr id="17" name="Rectangle 16">
            <a:extLst>
              <a:ext uri="{FF2B5EF4-FFF2-40B4-BE49-F238E27FC236}">
                <a16:creationId xmlns:a16="http://schemas.microsoft.com/office/drawing/2014/main" id="{D1DEB652-CD49-4786-9154-A1A30E195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A7483D-55E4-41F7-8F87-19FAB2AEA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260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EE0DA-AD77-7D4E-A3BA-A4986A4FB373}"/>
              </a:ext>
            </a:extLst>
          </p:cNvPr>
          <p:cNvSpPr>
            <a:spLocks noGrp="1"/>
          </p:cNvSpPr>
          <p:nvPr>
            <p:ph type="title"/>
          </p:nvPr>
        </p:nvSpPr>
        <p:spPr>
          <a:xfrm>
            <a:off x="209241" y="-111211"/>
            <a:ext cx="10241280" cy="1234440"/>
          </a:xfrm>
        </p:spPr>
        <p:txBody>
          <a:bodyPr/>
          <a:lstStyle/>
          <a:p>
            <a:r>
              <a:rPr lang="en-US" dirty="0"/>
              <a:t>Summary </a:t>
            </a:r>
          </a:p>
        </p:txBody>
      </p:sp>
      <p:sp>
        <p:nvSpPr>
          <p:cNvPr id="3" name="Content Placeholder 2">
            <a:extLst>
              <a:ext uri="{FF2B5EF4-FFF2-40B4-BE49-F238E27FC236}">
                <a16:creationId xmlns:a16="http://schemas.microsoft.com/office/drawing/2014/main" id="{0C95F43C-CFF2-5D4F-B9AB-3A1896EFBFB1}"/>
              </a:ext>
            </a:extLst>
          </p:cNvPr>
          <p:cNvSpPr>
            <a:spLocks noGrp="1"/>
          </p:cNvSpPr>
          <p:nvPr>
            <p:ph idx="1"/>
          </p:nvPr>
        </p:nvSpPr>
        <p:spPr>
          <a:xfrm>
            <a:off x="430427" y="345247"/>
            <a:ext cx="11331145" cy="3959352"/>
          </a:xfrm>
        </p:spPr>
        <p:txBody>
          <a:bodyPr>
            <a:normAutofit/>
          </a:bodyPr>
          <a:lstStyle/>
          <a:p>
            <a:endParaRPr lang="en-US" dirty="0"/>
          </a:p>
          <a:p>
            <a:endParaRPr lang="en-SG" dirty="0"/>
          </a:p>
          <a:p>
            <a:r>
              <a:rPr lang="en-SG" dirty="0"/>
              <a:t>ExtraTreesClassifier is the best model with Accuracy: 99.92% , Precision: 0.79 , Recall: 0.80 &amp; f1 Score: 0.78</a:t>
            </a:r>
          </a:p>
          <a:p>
            <a:r>
              <a:rPr lang="en-SG" dirty="0"/>
              <a:t>As per permutation importance fields such as 'V14', 'V4', 'V17', 'Amount', 'V19', 'V13’ have strong predictive power </a:t>
            </a:r>
          </a:p>
          <a:p>
            <a:r>
              <a:rPr lang="en-SG" dirty="0"/>
              <a:t>Isolation forest model having </a:t>
            </a:r>
          </a:p>
          <a:p>
            <a:pPr lvl="1"/>
            <a:r>
              <a:rPr lang="en-SG" dirty="0"/>
              <a:t>Accuracy in Detecting Normal Cases: 95.36%</a:t>
            </a:r>
          </a:p>
          <a:p>
            <a:pPr lvl="1"/>
            <a:r>
              <a:rPr lang="en-SG" dirty="0"/>
              <a:t>Accuracy in Detecting Fraud Cases: 87.6%	</a:t>
            </a:r>
            <a:endParaRPr lang="en-US" dirty="0"/>
          </a:p>
        </p:txBody>
      </p:sp>
    </p:spTree>
    <p:extLst>
      <p:ext uri="{BB962C8B-B14F-4D97-AF65-F5344CB8AC3E}">
        <p14:creationId xmlns:p14="http://schemas.microsoft.com/office/powerpoint/2010/main" val="239709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ED2737A8-49D5-4246-8016-AEBF5EDB5FDF}"/>
              </a:ext>
            </a:extLst>
          </p:cNvPr>
          <p:cNvPicPr>
            <a:picLocks noChangeAspect="1"/>
          </p:cNvPicPr>
          <p:nvPr/>
        </p:nvPicPr>
        <p:blipFill rotWithShape="1">
          <a:blip r:embed="rId2"/>
          <a:srcRect t="6265" b="18735"/>
          <a:stretch/>
        </p:blipFill>
        <p:spPr>
          <a:xfrm>
            <a:off x="20" y="-1"/>
            <a:ext cx="12191980" cy="6857571"/>
          </a:xfrm>
          <a:prstGeom prst="rect">
            <a:avLst/>
          </a:prstGeom>
        </p:spPr>
      </p:pic>
      <p:sp>
        <p:nvSpPr>
          <p:cNvPr id="26" name="Rectangle 25">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071729"/>
            <a:ext cx="12192003" cy="1786490"/>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5071729"/>
            <a:ext cx="8153401" cy="1786269"/>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5071730"/>
            <a:ext cx="8115300" cy="1334505"/>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C538E4E5-4047-480A-BB9B-9AB54E86D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3120189" y="3385221"/>
            <a:ext cx="2497963" cy="4087997"/>
          </a:xfrm>
          <a:custGeom>
            <a:avLst/>
            <a:gdLst>
              <a:gd name="connsiteX0" fmla="*/ 2671045 w 2671045"/>
              <a:gd name="connsiteY0" fmla="*/ 8492 h 4371251"/>
              <a:gd name="connsiteX1" fmla="*/ 840176 w 2671045"/>
              <a:gd name="connsiteY1" fmla="*/ 4371251 h 4371251"/>
              <a:gd name="connsiteX2" fmla="*/ 650202 w 2671045"/>
              <a:gd name="connsiteY2" fmla="*/ 4185755 h 4371251"/>
              <a:gd name="connsiteX3" fmla="*/ 0 w 2671045"/>
              <a:gd name="connsiteY3" fmla="*/ 2502877 h 4371251"/>
              <a:gd name="connsiteX4" fmla="*/ 2502877 w 2671045"/>
              <a:gd name="connsiteY4" fmla="*/ 0 h 437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045" h="4371251">
                <a:moveTo>
                  <a:pt x="2671045" y="8492"/>
                </a:moveTo>
                <a:lnTo>
                  <a:pt x="840176" y="4371251"/>
                </a:lnTo>
                <a:lnTo>
                  <a:pt x="650202" y="4185755"/>
                </a:lnTo>
                <a:cubicBezTo>
                  <a:pt x="246220" y="3741276"/>
                  <a:pt x="0" y="3150831"/>
                  <a:pt x="0" y="2502877"/>
                </a:cubicBezTo>
                <a:cubicBezTo>
                  <a:pt x="0" y="1120576"/>
                  <a:pt x="1120576" y="0"/>
                  <a:pt x="2502877" y="0"/>
                </a:cubicBezTo>
                <a:close/>
              </a:path>
            </a:pathLst>
          </a:custGeom>
          <a:gradFill>
            <a:gsLst>
              <a:gs pos="0">
                <a:schemeClr val="accent6">
                  <a:alpha val="0"/>
                </a:schemeClr>
              </a:gs>
              <a:gs pos="100000">
                <a:schemeClr val="accent6">
                  <a:lumMod val="60000"/>
                  <a:lumOff val="40000"/>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954157" y="5271715"/>
            <a:ext cx="10145864" cy="715617"/>
          </a:xfrm>
        </p:spPr>
        <p:txBody>
          <a:bodyPr vert="horz" lIns="0" tIns="0" rIns="0" bIns="0" rtlCol="0" anchor="b">
            <a:normAutofit/>
          </a:bodyPr>
          <a:lstStyle/>
          <a:p>
            <a:r>
              <a:rPr lang="en-US" spc="750">
                <a:solidFill>
                  <a:schemeClr val="bg1"/>
                </a:solidFill>
              </a:rPr>
              <a:t>Descriptive analysis</a:t>
            </a:r>
          </a:p>
        </p:txBody>
      </p:sp>
    </p:spTree>
    <p:extLst>
      <p:ext uri="{BB962C8B-B14F-4D97-AF65-F5344CB8AC3E}">
        <p14:creationId xmlns:p14="http://schemas.microsoft.com/office/powerpoint/2010/main" val="1106951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CBE033DE-093A-8B40-85CC-7453272BF132}"/>
              </a:ext>
            </a:extLst>
          </p:cNvPr>
          <p:cNvPicPr>
            <a:picLocks noGrp="1" noChangeAspect="1"/>
          </p:cNvPicPr>
          <p:nvPr>
            <p:ph idx="1"/>
          </p:nvPr>
        </p:nvPicPr>
        <p:blipFill rotWithShape="1">
          <a:blip r:embed="rId2"/>
          <a:srcRect t="13955"/>
          <a:stretch/>
        </p:blipFill>
        <p:spPr>
          <a:xfrm>
            <a:off x="457200" y="457200"/>
            <a:ext cx="11277600" cy="5943600"/>
          </a:xfrm>
          <a:prstGeom prst="rect">
            <a:avLst/>
          </a:prstGeom>
        </p:spPr>
      </p:pic>
    </p:spTree>
    <p:extLst>
      <p:ext uri="{BB962C8B-B14F-4D97-AF65-F5344CB8AC3E}">
        <p14:creationId xmlns:p14="http://schemas.microsoft.com/office/powerpoint/2010/main" val="7620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825587" y="188287"/>
            <a:ext cx="10540825" cy="1234440"/>
          </a:xfrm>
        </p:spPr>
        <p:txBody>
          <a:bodyPr>
            <a:normAutofit fontScale="90000"/>
          </a:bodyPr>
          <a:lstStyle/>
          <a:p>
            <a:r>
              <a:rPr lang="en-SG" b="0" dirty="0"/>
              <a:t>Descriptive statistics of of frauds transactions</a:t>
            </a:r>
            <a:br>
              <a:rPr lang="en-SG" b="0" dirty="0"/>
            </a:br>
            <a:endParaRPr lang="en-US" dirty="0"/>
          </a:p>
        </p:txBody>
      </p:sp>
      <p:pic>
        <p:nvPicPr>
          <p:cNvPr id="9" name="Content Placeholder 8" descr="Table&#10;&#10;Description automatically generated">
            <a:extLst>
              <a:ext uri="{FF2B5EF4-FFF2-40B4-BE49-F238E27FC236}">
                <a16:creationId xmlns:a16="http://schemas.microsoft.com/office/drawing/2014/main" id="{C2358688-1368-C44A-BC9D-3CE18382DD12}"/>
              </a:ext>
            </a:extLst>
          </p:cNvPr>
          <p:cNvPicPr>
            <a:picLocks noGrp="1" noChangeAspect="1"/>
          </p:cNvPicPr>
          <p:nvPr>
            <p:ph idx="1"/>
          </p:nvPr>
        </p:nvPicPr>
        <p:blipFill>
          <a:blip r:embed="rId2"/>
          <a:stretch>
            <a:fillRect/>
          </a:stretch>
        </p:blipFill>
        <p:spPr>
          <a:xfrm>
            <a:off x="0" y="882869"/>
            <a:ext cx="10240963" cy="3233988"/>
          </a:xfrm>
        </p:spPr>
      </p:pic>
      <p:pic>
        <p:nvPicPr>
          <p:cNvPr id="11" name="Picture 10" descr="Table&#10;&#10;Description automatically generated">
            <a:extLst>
              <a:ext uri="{FF2B5EF4-FFF2-40B4-BE49-F238E27FC236}">
                <a16:creationId xmlns:a16="http://schemas.microsoft.com/office/drawing/2014/main" id="{21E200ED-D9E2-8A46-9283-D9E35E40FEA4}"/>
              </a:ext>
            </a:extLst>
          </p:cNvPr>
          <p:cNvPicPr>
            <a:picLocks noChangeAspect="1"/>
          </p:cNvPicPr>
          <p:nvPr/>
        </p:nvPicPr>
        <p:blipFill>
          <a:blip r:embed="rId3"/>
          <a:stretch>
            <a:fillRect/>
          </a:stretch>
        </p:blipFill>
        <p:spPr>
          <a:xfrm>
            <a:off x="0" y="3955270"/>
            <a:ext cx="10092683" cy="2478485"/>
          </a:xfrm>
          <a:prstGeom prst="rect">
            <a:avLst/>
          </a:prstGeom>
        </p:spPr>
      </p:pic>
    </p:spTree>
    <p:extLst>
      <p:ext uri="{BB962C8B-B14F-4D97-AF65-F5344CB8AC3E}">
        <p14:creationId xmlns:p14="http://schemas.microsoft.com/office/powerpoint/2010/main" val="3193878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825587" y="188287"/>
            <a:ext cx="10540825" cy="1234440"/>
          </a:xfrm>
        </p:spPr>
        <p:txBody>
          <a:bodyPr>
            <a:normAutofit fontScale="90000"/>
          </a:bodyPr>
          <a:lstStyle/>
          <a:p>
            <a:r>
              <a:rPr lang="en-SG" b="0" dirty="0"/>
              <a:t>Descriptive statistics of of </a:t>
            </a:r>
            <a:r>
              <a:rPr lang="en-SG" b="0" dirty="0" err="1"/>
              <a:t>GEnuine</a:t>
            </a:r>
            <a:r>
              <a:rPr lang="en-SG" b="0" dirty="0"/>
              <a:t> transactions</a:t>
            </a:r>
            <a:br>
              <a:rPr lang="en-SG" b="0" dirty="0"/>
            </a:br>
            <a:endParaRPr lang="en-US" dirty="0"/>
          </a:p>
        </p:txBody>
      </p:sp>
      <p:pic>
        <p:nvPicPr>
          <p:cNvPr id="6" name="Content Placeholder 5" descr="Table&#10;&#10;Description automatically generated">
            <a:extLst>
              <a:ext uri="{FF2B5EF4-FFF2-40B4-BE49-F238E27FC236}">
                <a16:creationId xmlns:a16="http://schemas.microsoft.com/office/drawing/2014/main" id="{00AEBF39-99F6-184E-ACED-312A025DD78A}"/>
              </a:ext>
            </a:extLst>
          </p:cNvPr>
          <p:cNvPicPr>
            <a:picLocks noGrp="1" noChangeAspect="1"/>
          </p:cNvPicPr>
          <p:nvPr>
            <p:ph idx="1"/>
          </p:nvPr>
        </p:nvPicPr>
        <p:blipFill>
          <a:blip r:embed="rId2"/>
          <a:stretch>
            <a:fillRect/>
          </a:stretch>
        </p:blipFill>
        <p:spPr>
          <a:xfrm>
            <a:off x="210635" y="961705"/>
            <a:ext cx="8525592" cy="2860366"/>
          </a:xfrm>
        </p:spPr>
      </p:pic>
      <p:pic>
        <p:nvPicPr>
          <p:cNvPr id="8" name="Picture 7" descr="Table, Excel&#10;&#10;Description automatically generated">
            <a:extLst>
              <a:ext uri="{FF2B5EF4-FFF2-40B4-BE49-F238E27FC236}">
                <a16:creationId xmlns:a16="http://schemas.microsoft.com/office/drawing/2014/main" id="{B14B85EB-12B6-3644-8A54-0A21CCD8516F}"/>
              </a:ext>
            </a:extLst>
          </p:cNvPr>
          <p:cNvPicPr>
            <a:picLocks noChangeAspect="1"/>
          </p:cNvPicPr>
          <p:nvPr/>
        </p:nvPicPr>
        <p:blipFill>
          <a:blip r:embed="rId3"/>
          <a:stretch>
            <a:fillRect/>
          </a:stretch>
        </p:blipFill>
        <p:spPr>
          <a:xfrm>
            <a:off x="210634" y="3973620"/>
            <a:ext cx="8525593" cy="2353039"/>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5D1374DC-89DA-B94B-A902-A65C38BC2300}"/>
              </a:ext>
            </a:extLst>
          </p:cNvPr>
          <p:cNvPicPr>
            <a:picLocks noChangeAspect="1"/>
          </p:cNvPicPr>
          <p:nvPr/>
        </p:nvPicPr>
        <p:blipFill>
          <a:blip r:embed="rId4"/>
          <a:stretch>
            <a:fillRect/>
          </a:stretch>
        </p:blipFill>
        <p:spPr>
          <a:xfrm>
            <a:off x="8736228" y="4176584"/>
            <a:ext cx="3361038" cy="1705232"/>
          </a:xfrm>
          <a:prstGeom prst="rect">
            <a:avLst/>
          </a:prstGeom>
        </p:spPr>
      </p:pic>
    </p:spTree>
    <p:extLst>
      <p:ext uri="{BB962C8B-B14F-4D97-AF65-F5344CB8AC3E}">
        <p14:creationId xmlns:p14="http://schemas.microsoft.com/office/powerpoint/2010/main" val="379468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33D8-BD44-A448-B726-7C8C5BA00E2C}"/>
              </a:ext>
            </a:extLst>
          </p:cNvPr>
          <p:cNvSpPr>
            <a:spLocks noGrp="1"/>
          </p:cNvSpPr>
          <p:nvPr>
            <p:ph type="title"/>
          </p:nvPr>
        </p:nvSpPr>
        <p:spPr>
          <a:xfrm>
            <a:off x="1098331" y="396135"/>
            <a:ext cx="10241280" cy="1234440"/>
          </a:xfrm>
        </p:spPr>
        <p:txBody>
          <a:bodyPr>
            <a:normAutofit fontScale="90000"/>
          </a:bodyPr>
          <a:lstStyle/>
          <a:p>
            <a:r>
              <a:rPr lang="en-SG" b="0" dirty="0"/>
              <a:t>Percentages of fraudulent and non-</a:t>
            </a:r>
            <a:r>
              <a:rPr lang="en-SG" b="0" dirty="0" err="1"/>
              <a:t>fradulent</a:t>
            </a:r>
            <a:r>
              <a:rPr lang="en-SG" b="0" dirty="0"/>
              <a:t> transactions in data</a:t>
            </a:r>
            <a:endParaRPr lang="en-US" dirty="0"/>
          </a:p>
        </p:txBody>
      </p:sp>
      <p:pic>
        <p:nvPicPr>
          <p:cNvPr id="5" name="Picture 4" descr="Chart, bubble chart&#10;&#10;Description automatically generated">
            <a:extLst>
              <a:ext uri="{FF2B5EF4-FFF2-40B4-BE49-F238E27FC236}">
                <a16:creationId xmlns:a16="http://schemas.microsoft.com/office/drawing/2014/main" id="{D76A224E-0832-5248-8306-74D464CFD3DE}"/>
              </a:ext>
            </a:extLst>
          </p:cNvPr>
          <p:cNvPicPr>
            <a:picLocks noChangeAspect="1"/>
          </p:cNvPicPr>
          <p:nvPr/>
        </p:nvPicPr>
        <p:blipFill>
          <a:blip r:embed="rId2"/>
          <a:stretch>
            <a:fillRect/>
          </a:stretch>
        </p:blipFill>
        <p:spPr>
          <a:xfrm>
            <a:off x="0" y="1630575"/>
            <a:ext cx="10241280" cy="5183172"/>
          </a:xfrm>
          <a:prstGeom prst="rect">
            <a:avLst/>
          </a:prstGeom>
        </p:spPr>
      </p:pic>
      <p:sp>
        <p:nvSpPr>
          <p:cNvPr id="3" name="Content Placeholder 2">
            <a:extLst>
              <a:ext uri="{FF2B5EF4-FFF2-40B4-BE49-F238E27FC236}">
                <a16:creationId xmlns:a16="http://schemas.microsoft.com/office/drawing/2014/main" id="{C16956E3-8D97-D94E-B7B2-BF42D9EBACC8}"/>
              </a:ext>
            </a:extLst>
          </p:cNvPr>
          <p:cNvSpPr>
            <a:spLocks noGrp="1"/>
          </p:cNvSpPr>
          <p:nvPr>
            <p:ph idx="1"/>
          </p:nvPr>
        </p:nvSpPr>
        <p:spPr>
          <a:xfrm>
            <a:off x="8253177" y="2993926"/>
            <a:ext cx="5656922" cy="3149984"/>
          </a:xfrm>
        </p:spPr>
        <p:txBody>
          <a:bodyPr>
            <a:normAutofit/>
          </a:bodyPr>
          <a:lstStyle/>
          <a:p>
            <a:r>
              <a:rPr lang="en-SG" sz="1200" dirty="0"/>
              <a:t>Percent of Non-Fraudulent Transactions = 99.827% </a:t>
            </a:r>
          </a:p>
          <a:p>
            <a:r>
              <a:rPr lang="en-SG" sz="1200" dirty="0"/>
              <a:t>Percent of Fraudulent Transactions         = 0.173%</a:t>
            </a:r>
            <a:endParaRPr lang="en-US" sz="1200" dirty="0"/>
          </a:p>
        </p:txBody>
      </p:sp>
    </p:spTree>
    <p:extLst>
      <p:ext uri="{BB962C8B-B14F-4D97-AF65-F5344CB8AC3E}">
        <p14:creationId xmlns:p14="http://schemas.microsoft.com/office/powerpoint/2010/main" val="256413973"/>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95</TotalTime>
  <Words>892</Words>
  <Application>Microsoft Macintosh PowerPoint</Application>
  <PresentationFormat>Widescreen</PresentationFormat>
  <Paragraphs>77</Paragraphs>
  <Slides>43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Gill Sans Nova</vt:lpstr>
      <vt:lpstr>GradientRiseVTI</vt:lpstr>
      <vt:lpstr>Credit Card Fraud Detection </vt:lpstr>
      <vt:lpstr>Agenda</vt:lpstr>
      <vt:lpstr>DaTa QUALITY – null check</vt:lpstr>
      <vt:lpstr>No Null values in dataset</vt:lpstr>
      <vt:lpstr>Descriptive analysis</vt:lpstr>
      <vt:lpstr>PowerPoint Presentation</vt:lpstr>
      <vt:lpstr>Descriptive statistics of of frauds transactions </vt:lpstr>
      <vt:lpstr>Descriptive statistics of of GEnuine transactions </vt:lpstr>
      <vt:lpstr>Percentages of fraudulent and non-fradulent transactions in data</vt:lpstr>
      <vt:lpstr>Insights</vt:lpstr>
      <vt:lpstr>Univariate analysis</vt:lpstr>
      <vt:lpstr>PowerPoint Presentation</vt:lpstr>
      <vt:lpstr>PowerPoint Presentation</vt:lpstr>
      <vt:lpstr>Summary</vt:lpstr>
      <vt:lpstr>Heatmap for explainatory variables </vt:lpstr>
      <vt:lpstr>PowerPoint Presentation</vt:lpstr>
      <vt:lpstr>distribution of the classes with respect to time for both fraudulent and normal transactions. </vt:lpstr>
      <vt:lpstr>PowerPoint Presentation</vt:lpstr>
      <vt:lpstr>Txn amount genune  vs time </vt:lpstr>
      <vt:lpstr>Txn amount FRAUD  vs time </vt:lpstr>
      <vt:lpstr>Data Cleaning and Preprocessing </vt:lpstr>
      <vt:lpstr>Outlier Removal</vt:lpstr>
      <vt:lpstr>PowerPoint Presentation</vt:lpstr>
      <vt:lpstr>Feature Scaling </vt:lpstr>
      <vt:lpstr>Transorning amount field</vt:lpstr>
      <vt:lpstr>Handling Class Imbalance</vt:lpstr>
      <vt:lpstr>Sampling technique </vt:lpstr>
      <vt:lpstr>Modeling </vt:lpstr>
      <vt:lpstr>Logistic Regression </vt:lpstr>
      <vt:lpstr>PowerPoint Presentation</vt:lpstr>
      <vt:lpstr>Random Forest Classifier </vt:lpstr>
      <vt:lpstr>PowerPoint Presentation</vt:lpstr>
      <vt:lpstr>ExtraTrees Classifier </vt:lpstr>
      <vt:lpstr>PowerPoint Presentation</vt:lpstr>
      <vt:lpstr> Unsupervised learning - Isolation forest</vt:lpstr>
      <vt:lpstr>PowerPoint Presentation</vt:lpstr>
      <vt:lpstr>PowerPoint Presentation</vt:lpstr>
      <vt:lpstr>autoencoders</vt:lpstr>
      <vt:lpstr>Autoencoders – architecture</vt:lpstr>
      <vt:lpstr>Neural network - encoder and decoder</vt:lpstr>
      <vt:lpstr>inferance</vt:lpstr>
      <vt:lpstr>Summary</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 </dc:title>
  <dc:creator>Praveen Govindaraj</dc:creator>
  <cp:lastModifiedBy>Praveen Govindaraj</cp:lastModifiedBy>
  <cp:revision>12</cp:revision>
  <dcterms:created xsi:type="dcterms:W3CDTF">2021-08-02T18:51:14Z</dcterms:created>
  <dcterms:modified xsi:type="dcterms:W3CDTF">2021-08-02T20:26:52Z</dcterms:modified>
</cp:coreProperties>
</file>